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415" r:id="rId2"/>
    <p:sldId id="336" r:id="rId3"/>
    <p:sldId id="470" r:id="rId4"/>
    <p:sldId id="392" r:id="rId5"/>
    <p:sldId id="410" r:id="rId6"/>
    <p:sldId id="416" r:id="rId7"/>
    <p:sldId id="465" r:id="rId8"/>
    <p:sldId id="466" r:id="rId9"/>
    <p:sldId id="467" r:id="rId10"/>
    <p:sldId id="468" r:id="rId11"/>
    <p:sldId id="401" r:id="rId12"/>
    <p:sldId id="400" r:id="rId13"/>
    <p:sldId id="399" r:id="rId14"/>
    <p:sldId id="417" r:id="rId15"/>
    <p:sldId id="414" r:id="rId16"/>
    <p:sldId id="469" r:id="rId17"/>
    <p:sldId id="41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D511C0-F361-5F46-B7A0-C12BCA4F8689}" v="1" dt="2025-08-27T17:28:18.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12"/>
    <p:restoredTop sz="78618"/>
  </p:normalViewPr>
  <p:slideViewPr>
    <p:cSldViewPr snapToGrid="0">
      <p:cViewPr varScale="1">
        <p:scale>
          <a:sx n="78" d="100"/>
          <a:sy n="78" d="100"/>
        </p:scale>
        <p:origin x="168"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rd-Kubow, Karen Beth - barnarkb" userId="2d17eb97-f746-41b7-8ff8-8b62ce1c16c1" providerId="ADAL" clId="{3E77E167-EF4F-54F1-8C2D-4E6058E035B1}"/>
    <pc:docChg chg="custSel modSld">
      <pc:chgData name="Barnard-Kubow, Karen Beth - barnarkb" userId="2d17eb97-f746-41b7-8ff8-8b62ce1c16c1" providerId="ADAL" clId="{3E77E167-EF4F-54F1-8C2D-4E6058E035B1}" dt="2025-08-27T17:32:56.811" v="7777" actId="20577"/>
      <pc:docMkLst>
        <pc:docMk/>
      </pc:docMkLst>
      <pc:sldChg chg="modNotesTx">
        <pc:chgData name="Barnard-Kubow, Karen Beth - barnarkb" userId="2d17eb97-f746-41b7-8ff8-8b62ce1c16c1" providerId="ADAL" clId="{3E77E167-EF4F-54F1-8C2D-4E6058E035B1}" dt="2025-08-27T13:38:08.929" v="4448" actId="20577"/>
        <pc:sldMkLst>
          <pc:docMk/>
          <pc:sldMk cId="3150125780" sldId="399"/>
        </pc:sldMkLst>
      </pc:sldChg>
      <pc:sldChg chg="modNotesTx">
        <pc:chgData name="Barnard-Kubow, Karen Beth - barnarkb" userId="2d17eb97-f746-41b7-8ff8-8b62ce1c16c1" providerId="ADAL" clId="{3E77E167-EF4F-54F1-8C2D-4E6058E035B1}" dt="2025-08-27T13:36:13.038" v="3727" actId="20577"/>
        <pc:sldMkLst>
          <pc:docMk/>
          <pc:sldMk cId="353538636" sldId="400"/>
        </pc:sldMkLst>
      </pc:sldChg>
      <pc:sldChg chg="modNotesTx">
        <pc:chgData name="Barnard-Kubow, Karen Beth - barnarkb" userId="2d17eb97-f746-41b7-8ff8-8b62ce1c16c1" providerId="ADAL" clId="{3E77E167-EF4F-54F1-8C2D-4E6058E035B1}" dt="2025-08-27T12:35:29.424" v="1821" actId="20577"/>
        <pc:sldMkLst>
          <pc:docMk/>
          <pc:sldMk cId="3032626025" sldId="401"/>
        </pc:sldMkLst>
      </pc:sldChg>
      <pc:sldChg chg="modNotesTx">
        <pc:chgData name="Barnard-Kubow, Karen Beth - barnarkb" userId="2d17eb97-f746-41b7-8ff8-8b62ce1c16c1" providerId="ADAL" clId="{3E77E167-EF4F-54F1-8C2D-4E6058E035B1}" dt="2025-08-27T17:32:56.811" v="7777" actId="20577"/>
        <pc:sldMkLst>
          <pc:docMk/>
          <pc:sldMk cId="1223806273" sldId="411"/>
        </pc:sldMkLst>
      </pc:sldChg>
      <pc:sldChg chg="modNotesTx">
        <pc:chgData name="Barnard-Kubow, Karen Beth - barnarkb" userId="2d17eb97-f746-41b7-8ff8-8b62ce1c16c1" providerId="ADAL" clId="{3E77E167-EF4F-54F1-8C2D-4E6058E035B1}" dt="2025-08-27T13:52:45.091" v="5133" actId="20577"/>
        <pc:sldMkLst>
          <pc:docMk/>
          <pc:sldMk cId="2044710722" sldId="414"/>
        </pc:sldMkLst>
      </pc:sldChg>
      <pc:sldChg chg="modNotesTx">
        <pc:chgData name="Barnard-Kubow, Karen Beth - barnarkb" userId="2d17eb97-f746-41b7-8ff8-8b62ce1c16c1" providerId="ADAL" clId="{3E77E167-EF4F-54F1-8C2D-4E6058E035B1}" dt="2025-08-27T13:51:55.982" v="4841" actId="20577"/>
        <pc:sldMkLst>
          <pc:docMk/>
          <pc:sldMk cId="87877086" sldId="417"/>
        </pc:sldMkLst>
      </pc:sldChg>
      <pc:sldChg chg="modNotesTx">
        <pc:chgData name="Barnard-Kubow, Karen Beth - barnarkb" userId="2d17eb97-f746-41b7-8ff8-8b62ce1c16c1" providerId="ADAL" clId="{3E77E167-EF4F-54F1-8C2D-4E6058E035B1}" dt="2025-08-27T12:29:27.824" v="162" actId="20577"/>
        <pc:sldMkLst>
          <pc:docMk/>
          <pc:sldMk cId="498358065" sldId="465"/>
        </pc:sldMkLst>
      </pc:sldChg>
      <pc:sldChg chg="addSp modSp mod modNotesTx">
        <pc:chgData name="Barnard-Kubow, Karen Beth - barnarkb" userId="2d17eb97-f746-41b7-8ff8-8b62ce1c16c1" providerId="ADAL" clId="{3E77E167-EF4F-54F1-8C2D-4E6058E035B1}" dt="2025-08-27T17:32:24.457" v="7563" actId="20577"/>
        <pc:sldMkLst>
          <pc:docMk/>
          <pc:sldMk cId="302830144" sldId="469"/>
        </pc:sldMkLst>
        <pc:spChg chg="mod">
          <ac:chgData name="Barnard-Kubow, Karen Beth - barnarkb" userId="2d17eb97-f746-41b7-8ff8-8b62ce1c16c1" providerId="ADAL" clId="{3E77E167-EF4F-54F1-8C2D-4E6058E035B1}" dt="2025-08-27T13:53:59.352" v="5511" actId="313"/>
          <ac:spMkLst>
            <pc:docMk/>
            <pc:sldMk cId="302830144" sldId="469"/>
            <ac:spMk id="3" creationId="{0BAB07E4-CC1F-1278-610F-9A2611E8440B}"/>
          </ac:spMkLst>
        </pc:spChg>
        <pc:spChg chg="add mod">
          <ac:chgData name="Barnard-Kubow, Karen Beth - barnarkb" userId="2d17eb97-f746-41b7-8ff8-8b62ce1c16c1" providerId="ADAL" clId="{3E77E167-EF4F-54F1-8C2D-4E6058E035B1}" dt="2025-08-27T17:29:10.382" v="6510" actId="1076"/>
          <ac:spMkLst>
            <pc:docMk/>
            <pc:sldMk cId="302830144" sldId="469"/>
            <ac:spMk id="9" creationId="{0052E58E-30A2-9954-04F5-EB2E42302DAF}"/>
          </ac:spMkLst>
        </pc:spChg>
        <pc:spChg chg="add mod">
          <ac:chgData name="Barnard-Kubow, Karen Beth - barnarkb" userId="2d17eb97-f746-41b7-8ff8-8b62ce1c16c1" providerId="ADAL" clId="{3E77E167-EF4F-54F1-8C2D-4E6058E035B1}" dt="2025-08-27T17:29:06.852" v="6509" actId="1076"/>
          <ac:spMkLst>
            <pc:docMk/>
            <pc:sldMk cId="302830144" sldId="469"/>
            <ac:spMk id="10" creationId="{6135E0CA-F31D-68AE-EBE3-1D718EAA022D}"/>
          </ac:spMkLst>
        </pc:spChg>
        <pc:cxnChg chg="add mod">
          <ac:chgData name="Barnard-Kubow, Karen Beth - barnarkb" userId="2d17eb97-f746-41b7-8ff8-8b62ce1c16c1" providerId="ADAL" clId="{3E77E167-EF4F-54F1-8C2D-4E6058E035B1}" dt="2025-08-27T17:29:02.526" v="6508" actId="692"/>
          <ac:cxnSpMkLst>
            <pc:docMk/>
            <pc:sldMk cId="302830144" sldId="469"/>
            <ac:cxnSpMk id="11" creationId="{64E44352-2476-580A-02D2-F9C8BC8B3570}"/>
          </ac:cxnSpMkLst>
        </pc:cxnChg>
        <pc:cxnChg chg="add mod">
          <ac:chgData name="Barnard-Kubow, Karen Beth - barnarkb" userId="2d17eb97-f746-41b7-8ff8-8b62ce1c16c1" providerId="ADAL" clId="{3E77E167-EF4F-54F1-8C2D-4E6058E035B1}" dt="2025-08-27T17:28:51.640" v="6505" actId="692"/>
          <ac:cxnSpMkLst>
            <pc:docMk/>
            <pc:sldMk cId="302830144" sldId="469"/>
            <ac:cxnSpMk id="12" creationId="{4B8E5030-36D5-26C2-22CF-C450ECC4D45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F8A88-0562-C648-9DCD-A338B4577AC2}" type="datetimeFigureOut">
              <a:rPr lang="en-US" smtClean="0"/>
              <a:t>8/27/25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D044D-4008-134B-8B6C-39F51781B780}" type="slidenum">
              <a:rPr lang="en-US" smtClean="0"/>
              <a:t>‹#›</a:t>
            </a:fld>
            <a:endParaRPr lang="en-US"/>
          </a:p>
        </p:txBody>
      </p:sp>
    </p:spTree>
    <p:extLst>
      <p:ext uri="{BB962C8B-B14F-4D97-AF65-F5344CB8AC3E}">
        <p14:creationId xmlns:p14="http://schemas.microsoft.com/office/powerpoint/2010/main" val="254113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from: </a:t>
            </a:r>
            <a:r>
              <a:rPr lang="en-US" sz="1200" kern="1200" dirty="0">
                <a:solidFill>
                  <a:schemeClr val="tx1"/>
                </a:solidFill>
                <a:effectLst/>
                <a:latin typeface="+mn-lt"/>
                <a:ea typeface="+mn-ea"/>
                <a:cs typeface="+mn-cs"/>
              </a:rPr>
              <a:t>Using Nanopore sequencing to assemble and compare chloroplast genomes: introducing genomics and bioinformatics into the classroom. Tyler Gandee, Caylin Murray, Alfredo Lopez-Caamal, Isobel Cobb, Laura F. Galloway, Joseph A. Harsh, Karen B. </a:t>
            </a:r>
            <a:r>
              <a:rPr lang="en-US" sz="1200" kern="1200">
                <a:solidFill>
                  <a:schemeClr val="tx1"/>
                </a:solidFill>
                <a:effectLst/>
                <a:latin typeface="+mn-lt"/>
                <a:ea typeface="+mn-ea"/>
                <a:cs typeface="+mn-cs"/>
              </a:rPr>
              <a:t>Barnard-Kubow. </a:t>
            </a:r>
            <a:endParaRPr lang="en-US"/>
          </a:p>
        </p:txBody>
      </p:sp>
      <p:sp>
        <p:nvSpPr>
          <p:cNvPr id="4" name="Slide Number Placeholder 3"/>
          <p:cNvSpPr>
            <a:spLocks noGrp="1"/>
          </p:cNvSpPr>
          <p:nvPr>
            <p:ph type="sldNum" sz="quarter" idx="5"/>
          </p:nvPr>
        </p:nvSpPr>
        <p:spPr/>
        <p:txBody>
          <a:bodyPr/>
          <a:lstStyle/>
          <a:p>
            <a:fld id="{730D044D-4008-134B-8B6C-39F51781B780}" type="slidenum">
              <a:rPr lang="en-US" smtClean="0"/>
              <a:t>1</a:t>
            </a:fld>
            <a:endParaRPr lang="en-US"/>
          </a:p>
        </p:txBody>
      </p:sp>
    </p:spTree>
    <p:extLst>
      <p:ext uri="{BB962C8B-B14F-4D97-AF65-F5344CB8AC3E}">
        <p14:creationId xmlns:p14="http://schemas.microsoft.com/office/powerpoint/2010/main" val="2060787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wanted to give a quick reminder of what a chloroplast genome looks like and how it is structured. This is the chloroplast genome from Campanula americana. It is almost 200,000 bp long. Each of the colored blocks around the circle represent a gene, and they are colored according to function. For example, green and yellow genes are involved with photosynthesis. Red genes are involved in gene transcription and translation. Remember, the chloroplast genome is quadripartite, meaning it has four parts. We have the pair of inverted repeats, which contain the same genes in the same order. These repeats are separated by the single and large single copy regions. This will be important in a bit.</a:t>
            </a:r>
          </a:p>
        </p:txBody>
      </p:sp>
      <p:sp>
        <p:nvSpPr>
          <p:cNvPr id="4" name="Slide Number Placeholder 3"/>
          <p:cNvSpPr>
            <a:spLocks noGrp="1"/>
          </p:cNvSpPr>
          <p:nvPr>
            <p:ph type="sldNum" sz="quarter" idx="5"/>
          </p:nvPr>
        </p:nvSpPr>
        <p:spPr/>
        <p:txBody>
          <a:bodyPr/>
          <a:lstStyle/>
          <a:p>
            <a:fld id="{730D044D-4008-134B-8B6C-39F51781B780}" type="slidenum">
              <a:rPr lang="en-US" smtClean="0"/>
              <a:t>10</a:t>
            </a:fld>
            <a:endParaRPr lang="en-US"/>
          </a:p>
        </p:txBody>
      </p:sp>
    </p:spTree>
    <p:extLst>
      <p:ext uri="{BB962C8B-B14F-4D97-AF65-F5344CB8AC3E}">
        <p14:creationId xmlns:p14="http://schemas.microsoft.com/office/powerpoint/2010/main" val="2179059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I will walk briefly through each program in the </a:t>
            </a:r>
            <a:r>
              <a:rPr lang="en-US" dirty="0" err="1"/>
              <a:t>Colab</a:t>
            </a:r>
            <a:r>
              <a:rPr lang="en-US" dirty="0"/>
              <a:t> bioinformatics analysis and explain what it does. We already did a run through of the Bioinformatics notebook last time we met, but I think it’s good to make sure we understand what is happening at each step. The first program we run our data through is </a:t>
            </a:r>
            <a:r>
              <a:rPr lang="en-US" dirty="0" err="1"/>
              <a:t>Nanoplot</a:t>
            </a:r>
            <a:r>
              <a:rPr lang="en-US" dirty="0"/>
              <a:t>. </a:t>
            </a:r>
            <a:r>
              <a:rPr lang="en-US" dirty="0" err="1"/>
              <a:t>Nanoplot</a:t>
            </a:r>
            <a:r>
              <a:rPr lang="en-US" dirty="0"/>
              <a:t> enables us to get some information about the quality of our sequencing run, including both read quality and length. What we really want are long, high-quality reads. However, our read length distribution is often skewed a bit towards smaller read lengths. This is because just like Illumina, Nanopore sequencers preferentially sequence smaller fragments of DNA. Overall, better sequencing runs will have higher quality and longer reads. The input file for </a:t>
            </a:r>
            <a:r>
              <a:rPr lang="en-US" dirty="0" err="1"/>
              <a:t>Nanoplot</a:t>
            </a:r>
            <a:r>
              <a:rPr lang="en-US" dirty="0"/>
              <a:t> will be the </a:t>
            </a:r>
            <a:r>
              <a:rPr lang="en-US" dirty="0" err="1"/>
              <a:t>fastq</a:t>
            </a:r>
            <a:r>
              <a:rPr lang="en-US" dirty="0"/>
              <a:t> file that contains all the chloroplast reads for your sample that came off of the </a:t>
            </a:r>
            <a:r>
              <a:rPr lang="en-US" dirty="0" err="1"/>
              <a:t>MinION</a:t>
            </a:r>
            <a:r>
              <a:rPr lang="en-US" dirty="0"/>
              <a:t> sequencer. A </a:t>
            </a:r>
            <a:r>
              <a:rPr lang="en-US" dirty="0" err="1"/>
              <a:t>fastq</a:t>
            </a:r>
            <a:r>
              <a:rPr lang="en-US" dirty="0"/>
              <a:t> file is similar to a </a:t>
            </a:r>
            <a:r>
              <a:rPr lang="en-US" dirty="0" err="1"/>
              <a:t>fasta</a:t>
            </a:r>
            <a:r>
              <a:rPr lang="en-US" dirty="0"/>
              <a:t> file, except it also contains quality information in addition to the sequence (ATCGs) of each read. Remember, when Nanopore’s </a:t>
            </a:r>
            <a:r>
              <a:rPr lang="en-US" dirty="0" err="1"/>
              <a:t>basecaller</a:t>
            </a:r>
            <a:r>
              <a:rPr lang="en-US" dirty="0"/>
              <a:t> is calling the bases for the reads (determining if each position is an A, T, C, or G), it doesn’t “know” that a position is an A for example, it is running a model and making the best choice. This means, for every choice, there is a confidence behind that choice. How confident was the model that there truly was an A at position 1. This confidence is the “quality” score. This is what we are looking at in </a:t>
            </a:r>
            <a:r>
              <a:rPr lang="en-US" dirty="0" err="1"/>
              <a:t>Nanoplot</a:t>
            </a:r>
            <a:r>
              <a:rPr lang="en-US" dirty="0"/>
              <a:t>. This quality information is also used in downstream programs, like Flye (which we use to assemble the genome), as program will place less weight on less confident </a:t>
            </a:r>
            <a:r>
              <a:rPr lang="en-US" dirty="0" err="1"/>
              <a:t>basecalls</a:t>
            </a:r>
            <a:r>
              <a:rPr lang="en-US" dirty="0"/>
              <a:t>. </a:t>
            </a:r>
          </a:p>
        </p:txBody>
      </p:sp>
      <p:sp>
        <p:nvSpPr>
          <p:cNvPr id="4" name="Slide Number Placeholder 3"/>
          <p:cNvSpPr>
            <a:spLocks noGrp="1"/>
          </p:cNvSpPr>
          <p:nvPr>
            <p:ph type="sldNum" sz="quarter" idx="5"/>
          </p:nvPr>
        </p:nvSpPr>
        <p:spPr/>
        <p:txBody>
          <a:bodyPr/>
          <a:lstStyle/>
          <a:p>
            <a:fld id="{730D044D-4008-134B-8B6C-39F51781B780}" type="slidenum">
              <a:rPr lang="en-US" smtClean="0"/>
              <a:t>11</a:t>
            </a:fld>
            <a:endParaRPr lang="en-US"/>
          </a:p>
        </p:txBody>
      </p:sp>
    </p:spTree>
    <p:extLst>
      <p:ext uri="{BB962C8B-B14F-4D97-AF65-F5344CB8AC3E}">
        <p14:creationId xmlns:p14="http://schemas.microsoft.com/office/powerpoint/2010/main" val="3323907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use the program Flye to assemble the genome from the reads. Flye is essentially computationally identifying overlaps between reads and using those overlaps to piece back together the original chloroplast genome, like the example with the sentence we used earlier. However, instead of trying to assemble 10 fragments into a 13 word sentence, we are now trying to assemble thousands of fragments into a 200,000 bp character genome. This is computationally expensive/hard, and thus this will be the most time intensive step of the bioinformatics analysis. So, please be patient while Flye is running, remember, it is working hard. Fly also takes the </a:t>
            </a:r>
            <a:r>
              <a:rPr lang="en-US" dirty="0" err="1"/>
              <a:t>fastq</a:t>
            </a:r>
            <a:r>
              <a:rPr lang="en-US" dirty="0"/>
              <a:t> file as an input.</a:t>
            </a:r>
          </a:p>
          <a:p>
            <a:endParaRPr lang="en-US" dirty="0"/>
          </a:p>
          <a:p>
            <a:r>
              <a:rPr lang="en-US" dirty="0"/>
              <a:t>We can then visualize the output of the assembly (how many pieces? Circle or line?) using the program Bandage. Bandage takes the graphical fragment assembly file (.</a:t>
            </a:r>
            <a:r>
              <a:rPr lang="en-US" dirty="0" err="1"/>
              <a:t>gfa</a:t>
            </a:r>
            <a:r>
              <a:rPr lang="en-US" dirty="0"/>
              <a:t> file) and generates a graph of the assembly. This enables us to see how many contigs the assembly is in and how those contigs connect to one another. Ideally, we want to see a single circle, reflecting the circular chloroplast genome. However, you may also see this shape here, which I call the dumbbell. This often results when the assembly is in 2-3 pieces. What is happening here, is the inverted repeat has been collapsed into a single sequence. Thus, both ends of the long and short single copies appear to emanate from the same sequence/end of the inverted repeat. So, this middle piece in the graph is the inverted repeat, the small circle coming off one end is the small single copy (SSC) and the large circle coming of the other end is the large single copy (LSC).</a:t>
            </a:r>
          </a:p>
        </p:txBody>
      </p:sp>
      <p:sp>
        <p:nvSpPr>
          <p:cNvPr id="4" name="Slide Number Placeholder 3"/>
          <p:cNvSpPr>
            <a:spLocks noGrp="1"/>
          </p:cNvSpPr>
          <p:nvPr>
            <p:ph type="sldNum" sz="quarter" idx="5"/>
          </p:nvPr>
        </p:nvSpPr>
        <p:spPr/>
        <p:txBody>
          <a:bodyPr/>
          <a:lstStyle/>
          <a:p>
            <a:fld id="{730D044D-4008-134B-8B6C-39F51781B780}" type="slidenum">
              <a:rPr lang="en-US" smtClean="0"/>
              <a:t>12</a:t>
            </a:fld>
            <a:endParaRPr lang="en-US"/>
          </a:p>
        </p:txBody>
      </p:sp>
    </p:spTree>
    <p:extLst>
      <p:ext uri="{BB962C8B-B14F-4D97-AF65-F5344CB8AC3E}">
        <p14:creationId xmlns:p14="http://schemas.microsoft.com/office/powerpoint/2010/main" val="3621167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your genome assembly from Flye, we can use the online program GeSeq to annotate the genome, i.e. to identify the locations of the genes. The graph you see here is what results. A depiction of the chloroplast genome with colored boxes around the outside which indicate genes. Each family of genes has a different color. Whether they are facing the inside or outside of the circle indicates the orientation (which strand) the gene is located on. You use the .</a:t>
            </a:r>
            <a:r>
              <a:rPr lang="en-US" dirty="0" err="1"/>
              <a:t>fasta</a:t>
            </a:r>
            <a:r>
              <a:rPr lang="en-US" dirty="0"/>
              <a:t> output file for this analysis, which is the file that contains the sequence of the assembled genome.</a:t>
            </a:r>
          </a:p>
        </p:txBody>
      </p:sp>
      <p:sp>
        <p:nvSpPr>
          <p:cNvPr id="4" name="Slide Number Placeholder 3"/>
          <p:cNvSpPr>
            <a:spLocks noGrp="1"/>
          </p:cNvSpPr>
          <p:nvPr>
            <p:ph type="sldNum" sz="quarter" idx="5"/>
          </p:nvPr>
        </p:nvSpPr>
        <p:spPr/>
        <p:txBody>
          <a:bodyPr/>
          <a:lstStyle/>
          <a:p>
            <a:fld id="{730D044D-4008-134B-8B6C-39F51781B780}" type="slidenum">
              <a:rPr lang="en-US" smtClean="0"/>
              <a:t>13</a:t>
            </a:fld>
            <a:endParaRPr lang="en-US"/>
          </a:p>
        </p:txBody>
      </p:sp>
    </p:spTree>
    <p:extLst>
      <p:ext uri="{BB962C8B-B14F-4D97-AF65-F5344CB8AC3E}">
        <p14:creationId xmlns:p14="http://schemas.microsoft.com/office/powerpoint/2010/main" val="145046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assembled, viewed, and annotated the genome from one parent of your seedlings, you now need to get the other parent’s genome from a different group, and pass your genome to another group. To facilitate this, please rename and post your </a:t>
            </a:r>
            <a:r>
              <a:rPr lang="en-US" dirty="0" err="1"/>
              <a:t>assembly.fasta</a:t>
            </a:r>
            <a:r>
              <a:rPr lang="en-US" dirty="0"/>
              <a:t> file in the google drive folder linked in the collab notebook. </a:t>
            </a:r>
          </a:p>
        </p:txBody>
      </p:sp>
      <p:sp>
        <p:nvSpPr>
          <p:cNvPr id="4" name="Slide Number Placeholder 3"/>
          <p:cNvSpPr>
            <a:spLocks noGrp="1"/>
          </p:cNvSpPr>
          <p:nvPr>
            <p:ph type="sldNum" sz="quarter" idx="5"/>
          </p:nvPr>
        </p:nvSpPr>
        <p:spPr/>
        <p:txBody>
          <a:bodyPr/>
          <a:lstStyle/>
          <a:p>
            <a:fld id="{730D044D-4008-134B-8B6C-39F51781B780}" type="slidenum">
              <a:rPr lang="en-US" smtClean="0"/>
              <a:t>14</a:t>
            </a:fld>
            <a:endParaRPr lang="en-US"/>
          </a:p>
        </p:txBody>
      </p:sp>
    </p:spTree>
    <p:extLst>
      <p:ext uri="{BB962C8B-B14F-4D97-AF65-F5344CB8AC3E}">
        <p14:creationId xmlns:p14="http://schemas.microsoft.com/office/powerpoint/2010/main" val="762253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of comparing genomes and scoring structural variants involves aligning the two genomes. To do this, we will be using mummer/</a:t>
            </a:r>
            <a:r>
              <a:rPr lang="en-US" dirty="0" err="1"/>
              <a:t>nucmer</a:t>
            </a:r>
            <a:r>
              <a:rPr lang="en-US" dirty="0"/>
              <a:t>. Finally, we will use the program </a:t>
            </a:r>
            <a:r>
              <a:rPr lang="en-US" dirty="0" err="1"/>
              <a:t>Assemblytics</a:t>
            </a:r>
            <a:r>
              <a:rPr lang="en-US" dirty="0"/>
              <a:t> to examine the two-genome alignment and identify/score structural variants.</a:t>
            </a:r>
          </a:p>
        </p:txBody>
      </p:sp>
      <p:sp>
        <p:nvSpPr>
          <p:cNvPr id="4" name="Slide Number Placeholder 3"/>
          <p:cNvSpPr>
            <a:spLocks noGrp="1"/>
          </p:cNvSpPr>
          <p:nvPr>
            <p:ph type="sldNum" sz="quarter" idx="5"/>
          </p:nvPr>
        </p:nvSpPr>
        <p:spPr/>
        <p:txBody>
          <a:bodyPr/>
          <a:lstStyle/>
          <a:p>
            <a:fld id="{730D044D-4008-134B-8B6C-39F51781B780}" type="slidenum">
              <a:rPr lang="en-US" smtClean="0"/>
              <a:t>15</a:t>
            </a:fld>
            <a:endParaRPr lang="en-US"/>
          </a:p>
        </p:txBody>
      </p:sp>
    </p:spTree>
    <p:extLst>
      <p:ext uri="{BB962C8B-B14F-4D97-AF65-F5344CB8AC3E}">
        <p14:creationId xmlns:p14="http://schemas.microsoft.com/office/powerpoint/2010/main" val="3382704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phenotype our hybrids seedlings today. The best time to do this is while Flye is running, as this step can take up to 20 minutes. Remember, last time we talked about how we can score seedlings as green (compatible/no-incompatibility), yellow (moderate incompatibility) or white (high incompatibility). This sounds straightforward, but in practice it is more complicated. Partly, this is due to patterns of inheritance. Remember, we talked about how organelles are generally maternally inherited. While this is generally the case, it is not always true. It turns out, that while chloroplast inheritance in primarily maternal in C. americana, up to 50% of seedlings, depending on the cross, can inherit their chloroplast from both mom and dad, or only dad. This complicates phenotyping. Because, when you have an Appalachian x Western cross for example, and the hybrid offspring inherits both the compatible (green) Appalachian chloroplast and the incompatible (white) Western chloroplast, you end up with ”variegated” seedlings, which means they can be both green and white in the same seedling. Since all of the seedlings you planted were from crosses where Western or Eastern populations were maternal (incompatible) any green you see is likely paternal inheritance. This also means, that instead of having all white, or all green seedlings, you can end up with a mix. So, how do we score our seedlings, and more importantly, how do we score how incompatible the cross is? I am interested in the variation you see, so I do want you to record all the phenotypes you see (e.g. how many white, yellow, green, and variegated seedlings you see). However, I also want you to assign an overall incompatibility score. For this, you will score the most incompatible seedling observed. So, if you see any white seedlings or partly white seedlings, that would be high incompatibility (3), any yellow would be moderate (2), and all green would be low (1).</a:t>
            </a:r>
          </a:p>
        </p:txBody>
      </p:sp>
      <p:sp>
        <p:nvSpPr>
          <p:cNvPr id="4" name="Slide Number Placeholder 3"/>
          <p:cNvSpPr>
            <a:spLocks noGrp="1"/>
          </p:cNvSpPr>
          <p:nvPr>
            <p:ph type="sldNum" sz="quarter" idx="5"/>
          </p:nvPr>
        </p:nvSpPr>
        <p:spPr/>
        <p:txBody>
          <a:bodyPr/>
          <a:lstStyle/>
          <a:p>
            <a:fld id="{730D044D-4008-134B-8B6C-39F51781B780}" type="slidenum">
              <a:rPr lang="en-US" smtClean="0"/>
              <a:t>16</a:t>
            </a:fld>
            <a:endParaRPr lang="en-US"/>
          </a:p>
        </p:txBody>
      </p:sp>
    </p:spTree>
    <p:extLst>
      <p:ext uri="{BB962C8B-B14F-4D97-AF65-F5344CB8AC3E}">
        <p14:creationId xmlns:p14="http://schemas.microsoft.com/office/powerpoint/2010/main" val="1289686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 will then collect everyone’s data, make a graph with number of structural variants on the x and strength of incompatibility on the y, and ask if we see </a:t>
            </a:r>
            <a:r>
              <a:rPr lang="en-US"/>
              <a:t>a relationship. </a:t>
            </a:r>
          </a:p>
        </p:txBody>
      </p:sp>
      <p:sp>
        <p:nvSpPr>
          <p:cNvPr id="4" name="Slide Number Placeholder 3"/>
          <p:cNvSpPr>
            <a:spLocks noGrp="1"/>
          </p:cNvSpPr>
          <p:nvPr>
            <p:ph type="sldNum" sz="quarter" idx="5"/>
          </p:nvPr>
        </p:nvSpPr>
        <p:spPr/>
        <p:txBody>
          <a:bodyPr/>
          <a:lstStyle/>
          <a:p>
            <a:fld id="{730D044D-4008-134B-8B6C-39F51781B780}" type="slidenum">
              <a:rPr lang="en-US" smtClean="0"/>
              <a:t>17</a:t>
            </a:fld>
            <a:endParaRPr lang="en-US"/>
          </a:p>
        </p:txBody>
      </p:sp>
    </p:spTree>
    <p:extLst>
      <p:ext uri="{BB962C8B-B14F-4D97-AF65-F5344CB8AC3E}">
        <p14:creationId xmlns:p14="http://schemas.microsoft.com/office/powerpoint/2010/main" val="3830897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welcome back. Before we get started on our work today, I wanted to give a quick recap of the project we are working on followed by a more detailed introduction to the bioinformatics analysis we will be working on today. Remember, the overall scientific question that is motivating the work we are doing in this module is what are the evolutionary processes that drive the overall process of speciation. </a:t>
            </a:r>
          </a:p>
        </p:txBody>
      </p:sp>
      <p:sp>
        <p:nvSpPr>
          <p:cNvPr id="4" name="Slide Number Placeholder 3"/>
          <p:cNvSpPr>
            <a:spLocks noGrp="1"/>
          </p:cNvSpPr>
          <p:nvPr>
            <p:ph type="sldNum" sz="quarter" idx="5"/>
          </p:nvPr>
        </p:nvSpPr>
        <p:spPr/>
        <p:txBody>
          <a:bodyPr/>
          <a:lstStyle/>
          <a:p>
            <a:fld id="{048C4920-677E-DD4F-BB4C-213FAE0C6D12}" type="slidenum">
              <a:rPr lang="en-US" smtClean="0"/>
              <a:t>2</a:t>
            </a:fld>
            <a:endParaRPr lang="en-US"/>
          </a:p>
        </p:txBody>
      </p:sp>
    </p:spTree>
    <p:extLst>
      <p:ext uri="{BB962C8B-B14F-4D97-AF65-F5344CB8AC3E}">
        <p14:creationId xmlns:p14="http://schemas.microsoft.com/office/powerpoint/2010/main" val="284537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addressing this question with the plant system, Campanula americana, which has three divergent genetic lineages based on the chloroplast genome. As long as you cross populations from the same lineage, plants are happy, healthy, and green, but once you start crossing between lineages, you begin to see genetic incompatibility.</a:t>
            </a:r>
          </a:p>
        </p:txBody>
      </p:sp>
      <p:sp>
        <p:nvSpPr>
          <p:cNvPr id="4" name="Slide Number Placeholder 3"/>
          <p:cNvSpPr>
            <a:spLocks noGrp="1"/>
          </p:cNvSpPr>
          <p:nvPr>
            <p:ph type="sldNum" sz="quarter" idx="10"/>
          </p:nvPr>
        </p:nvSpPr>
        <p:spPr/>
        <p:txBody>
          <a:bodyPr/>
          <a:lstStyle/>
          <a:p>
            <a:fld id="{1E2B5EF9-CA97-7C4C-A6E1-DBD405F5EDBF}" type="slidenum">
              <a:rPr lang="en-US" smtClean="0"/>
              <a:t>3</a:t>
            </a:fld>
            <a:endParaRPr lang="en-US"/>
          </a:p>
        </p:txBody>
      </p:sp>
    </p:spTree>
    <p:extLst>
      <p:ext uri="{BB962C8B-B14F-4D97-AF65-F5344CB8AC3E}">
        <p14:creationId xmlns:p14="http://schemas.microsoft.com/office/powerpoint/2010/main" val="7505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remember, the direction of the cross is very important, which indicates the organelles are playing an important role in this incompatibility. Specifically, there appears to be a mismatch or genetic incompatibility between the Western lineage chloroplast genome and the Appalachian nuclear genome.  Or more specifically, the proteins they produce are no longer working well together. The question we want to address is what genetic changes on the chloroplast side are contributing to this incompatibility.</a:t>
            </a:r>
          </a:p>
        </p:txBody>
      </p:sp>
      <p:sp>
        <p:nvSpPr>
          <p:cNvPr id="4" name="Slide Number Placeholder 3"/>
          <p:cNvSpPr>
            <a:spLocks noGrp="1"/>
          </p:cNvSpPr>
          <p:nvPr>
            <p:ph type="sldNum" sz="quarter" idx="5"/>
          </p:nvPr>
        </p:nvSpPr>
        <p:spPr/>
        <p:txBody>
          <a:bodyPr/>
          <a:lstStyle/>
          <a:p>
            <a:fld id="{730D044D-4008-134B-8B6C-39F51781B780}" type="slidenum">
              <a:rPr lang="en-US" smtClean="0"/>
              <a:t>4</a:t>
            </a:fld>
            <a:endParaRPr lang="en-US"/>
          </a:p>
        </p:txBody>
      </p:sp>
    </p:spTree>
    <p:extLst>
      <p:ext uri="{BB962C8B-B14F-4D97-AF65-F5344CB8AC3E}">
        <p14:creationId xmlns:p14="http://schemas.microsoft.com/office/powerpoint/2010/main" val="4258535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these is the stepwise process we are working through to address our question of whether there is a relationship between structural variation in the chloroplast genome and strength of genetic incompatibility in C. americana. This week we will be focusing on steps 4-6, though also phenotyping our seedlings, which is part of 2.</a:t>
            </a:r>
          </a:p>
        </p:txBody>
      </p:sp>
      <p:sp>
        <p:nvSpPr>
          <p:cNvPr id="4" name="Slide Number Placeholder 3"/>
          <p:cNvSpPr>
            <a:spLocks noGrp="1"/>
          </p:cNvSpPr>
          <p:nvPr>
            <p:ph type="sldNum" sz="quarter" idx="5"/>
          </p:nvPr>
        </p:nvSpPr>
        <p:spPr/>
        <p:txBody>
          <a:bodyPr/>
          <a:lstStyle/>
          <a:p>
            <a:fld id="{730D044D-4008-134B-8B6C-39F51781B780}" type="slidenum">
              <a:rPr lang="en-US" smtClean="0"/>
              <a:t>5</a:t>
            </a:fld>
            <a:endParaRPr lang="en-US"/>
          </a:p>
        </p:txBody>
      </p:sp>
    </p:spTree>
    <p:extLst>
      <p:ext uri="{BB962C8B-B14F-4D97-AF65-F5344CB8AC3E}">
        <p14:creationId xmlns:p14="http://schemas.microsoft.com/office/powerpoint/2010/main" val="2368191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say a bit more about what it means to assemble a genome de-novo from next generation sequencing data.</a:t>
            </a:r>
          </a:p>
        </p:txBody>
      </p:sp>
      <p:sp>
        <p:nvSpPr>
          <p:cNvPr id="4" name="Slide Number Placeholder 3"/>
          <p:cNvSpPr>
            <a:spLocks noGrp="1"/>
          </p:cNvSpPr>
          <p:nvPr>
            <p:ph type="sldNum" sz="quarter" idx="5"/>
          </p:nvPr>
        </p:nvSpPr>
        <p:spPr/>
        <p:txBody>
          <a:bodyPr/>
          <a:lstStyle/>
          <a:p>
            <a:fld id="{730D044D-4008-134B-8B6C-39F51781B780}" type="slidenum">
              <a:rPr lang="en-US" smtClean="0"/>
              <a:t>6</a:t>
            </a:fld>
            <a:endParaRPr lang="en-US"/>
          </a:p>
        </p:txBody>
      </p:sp>
    </p:spTree>
    <p:extLst>
      <p:ext uri="{BB962C8B-B14F-4D97-AF65-F5344CB8AC3E}">
        <p14:creationId xmlns:p14="http://schemas.microsoft.com/office/powerpoint/2010/main" val="2923571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extract DNA from a piece of leaf tissue, there are many copies of the chloroplast genome present in that extraction. When we make the Nanopore </a:t>
            </a:r>
            <a:r>
              <a:rPr lang="en-US" dirty="0" err="1"/>
              <a:t>MinION</a:t>
            </a:r>
            <a:r>
              <a:rPr lang="en-US" dirty="0"/>
              <a:t> library, the DNA is randomly cut and adaptors are then added, and then those fragments of DNA are sequenced. What this means, is that each read, or sequence, that comes off the sequencer will begin and end in a different position in the genome. We can use this to our advantage, because it means some of those sequences will overlap, and we can use that overlap to reconstruct the genome sequence. Genome assembly programs are essentially doing just that, computationally identifying overlapping regions from the sequencing reads and then using that to piece them back together. The program assembles the reads into longer, contiguous stretches of DNA sequencer, which are then called contigs (which comes from contiguous). You may also hear the term scaffold used when talking about genome assembly. Scaffold are when the program knows two contigs go next to each other, but it isn’t sure of the sequence in between, in this case it will put a series of Ns in between the two contigs to represent that unknown sequence. When assembling the chloroplast genome, we ideally will get one contig, because remember, the chloroplast genome is a circle, thus it should come out in one piece. However, when the sequence is output as a </a:t>
            </a:r>
            <a:r>
              <a:rPr lang="en-US" dirty="0" err="1"/>
              <a:t>fasta</a:t>
            </a:r>
            <a:r>
              <a:rPr lang="en-US" dirty="0"/>
              <a:t> file, the sequence will appear to have a start and an end, with a break randomly inserted in the sequence to form a line (when reporting DNA sequence in a file, there has to be a beginning and an end, even though it may actually make a circle).</a:t>
            </a:r>
          </a:p>
        </p:txBody>
      </p:sp>
      <p:sp>
        <p:nvSpPr>
          <p:cNvPr id="4" name="Slide Number Placeholder 3"/>
          <p:cNvSpPr>
            <a:spLocks noGrp="1"/>
          </p:cNvSpPr>
          <p:nvPr>
            <p:ph type="sldNum" sz="quarter" idx="5"/>
          </p:nvPr>
        </p:nvSpPr>
        <p:spPr/>
        <p:txBody>
          <a:bodyPr/>
          <a:lstStyle/>
          <a:p>
            <a:fld id="{730D044D-4008-134B-8B6C-39F51781B780}" type="slidenum">
              <a:rPr lang="en-US" smtClean="0"/>
              <a:t>7</a:t>
            </a:fld>
            <a:endParaRPr lang="en-US"/>
          </a:p>
        </p:txBody>
      </p:sp>
    </p:spTree>
    <p:extLst>
      <p:ext uri="{BB962C8B-B14F-4D97-AF65-F5344CB8AC3E}">
        <p14:creationId xmlns:p14="http://schemas.microsoft.com/office/powerpoint/2010/main" val="921103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think a bit more about genome assembly, let’s imagine the genome is like a sentence. We want to know the full sentence, but all we have are fragments. We can use the overlap in the fragments, like “men and” or “and women” to start to piece the sentence together.</a:t>
            </a:r>
          </a:p>
        </p:txBody>
      </p:sp>
      <p:sp>
        <p:nvSpPr>
          <p:cNvPr id="4" name="Slide Number Placeholder 3"/>
          <p:cNvSpPr>
            <a:spLocks noGrp="1"/>
          </p:cNvSpPr>
          <p:nvPr>
            <p:ph type="sldNum" sz="quarter" idx="5"/>
          </p:nvPr>
        </p:nvSpPr>
        <p:spPr/>
        <p:txBody>
          <a:bodyPr/>
          <a:lstStyle/>
          <a:p>
            <a:fld id="{730D044D-4008-134B-8B6C-39F51781B780}" type="slidenum">
              <a:rPr lang="en-US" smtClean="0"/>
              <a:t>8</a:t>
            </a:fld>
            <a:endParaRPr lang="en-US"/>
          </a:p>
        </p:txBody>
      </p:sp>
    </p:spTree>
    <p:extLst>
      <p:ext uri="{BB962C8B-B14F-4D97-AF65-F5344CB8AC3E}">
        <p14:creationId xmlns:p14="http://schemas.microsoft.com/office/powerpoint/2010/main" val="2779423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we can line up the fragments to reconstruct the entire original sentence.</a:t>
            </a:r>
          </a:p>
        </p:txBody>
      </p:sp>
      <p:sp>
        <p:nvSpPr>
          <p:cNvPr id="4" name="Slide Number Placeholder 3"/>
          <p:cNvSpPr>
            <a:spLocks noGrp="1"/>
          </p:cNvSpPr>
          <p:nvPr>
            <p:ph type="sldNum" sz="quarter" idx="5"/>
          </p:nvPr>
        </p:nvSpPr>
        <p:spPr/>
        <p:txBody>
          <a:bodyPr/>
          <a:lstStyle/>
          <a:p>
            <a:fld id="{730D044D-4008-134B-8B6C-39F51781B780}" type="slidenum">
              <a:rPr lang="en-US" smtClean="0"/>
              <a:t>9</a:t>
            </a:fld>
            <a:endParaRPr lang="en-US"/>
          </a:p>
        </p:txBody>
      </p:sp>
    </p:spTree>
    <p:extLst>
      <p:ext uri="{BB962C8B-B14F-4D97-AF65-F5344CB8AC3E}">
        <p14:creationId xmlns:p14="http://schemas.microsoft.com/office/powerpoint/2010/main" val="642894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3B44-CAF7-C2C2-2B66-7E356C288A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720A54-C243-F290-2F0F-5046A2FCB6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F0A7C1-D92A-CAD4-F277-1F0CC73D369F}"/>
              </a:ext>
            </a:extLst>
          </p:cNvPr>
          <p:cNvSpPr>
            <a:spLocks noGrp="1"/>
          </p:cNvSpPr>
          <p:nvPr>
            <p:ph type="dt" sz="half" idx="10"/>
          </p:nvPr>
        </p:nvSpPr>
        <p:spPr/>
        <p:txBody>
          <a:bodyPr/>
          <a:lstStyle/>
          <a:p>
            <a:fld id="{4178A6E4-8695-7E4A-A340-F1A9812E4B9F}" type="datetimeFigureOut">
              <a:rPr lang="en-US" smtClean="0"/>
              <a:t>8/27/25</a:t>
            </a:fld>
            <a:endParaRPr lang="en-US"/>
          </a:p>
        </p:txBody>
      </p:sp>
      <p:sp>
        <p:nvSpPr>
          <p:cNvPr id="5" name="Footer Placeholder 4">
            <a:extLst>
              <a:ext uri="{FF2B5EF4-FFF2-40B4-BE49-F238E27FC236}">
                <a16:creationId xmlns:a16="http://schemas.microsoft.com/office/drawing/2014/main" id="{171B4592-CD0A-EC51-667F-F851791F9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3C00C-75B8-C517-C19F-06C3BA7C702F}"/>
              </a:ext>
            </a:extLst>
          </p:cNvPr>
          <p:cNvSpPr>
            <a:spLocks noGrp="1"/>
          </p:cNvSpPr>
          <p:nvPr>
            <p:ph type="sldNum" sz="quarter" idx="12"/>
          </p:nvPr>
        </p:nvSpPr>
        <p:spPr/>
        <p:txBody>
          <a:bodyPr/>
          <a:lstStyle/>
          <a:p>
            <a:fld id="{26AB57B8-C924-484B-8026-4DE130E7F4D3}" type="slidenum">
              <a:rPr lang="en-US" smtClean="0"/>
              <a:t>‹#›</a:t>
            </a:fld>
            <a:endParaRPr lang="en-US"/>
          </a:p>
        </p:txBody>
      </p:sp>
    </p:spTree>
    <p:extLst>
      <p:ext uri="{BB962C8B-B14F-4D97-AF65-F5344CB8AC3E}">
        <p14:creationId xmlns:p14="http://schemas.microsoft.com/office/powerpoint/2010/main" val="260503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D90F-B32C-203F-1BCB-FA864EA503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926231-1361-0E4D-7F30-F1E9A3E46E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A9A20-CBF1-2B48-B6BD-A80301D57D9C}"/>
              </a:ext>
            </a:extLst>
          </p:cNvPr>
          <p:cNvSpPr>
            <a:spLocks noGrp="1"/>
          </p:cNvSpPr>
          <p:nvPr>
            <p:ph type="dt" sz="half" idx="10"/>
          </p:nvPr>
        </p:nvSpPr>
        <p:spPr/>
        <p:txBody>
          <a:bodyPr/>
          <a:lstStyle/>
          <a:p>
            <a:fld id="{4178A6E4-8695-7E4A-A340-F1A9812E4B9F}" type="datetimeFigureOut">
              <a:rPr lang="en-US" smtClean="0"/>
              <a:t>8/27/25</a:t>
            </a:fld>
            <a:endParaRPr lang="en-US"/>
          </a:p>
        </p:txBody>
      </p:sp>
      <p:sp>
        <p:nvSpPr>
          <p:cNvPr id="5" name="Footer Placeholder 4">
            <a:extLst>
              <a:ext uri="{FF2B5EF4-FFF2-40B4-BE49-F238E27FC236}">
                <a16:creationId xmlns:a16="http://schemas.microsoft.com/office/drawing/2014/main" id="{CBFE9B6B-8EA7-CE6C-7C6A-60CF1ABF4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46FF1-3D2E-0CAF-7B60-B1695398CF39}"/>
              </a:ext>
            </a:extLst>
          </p:cNvPr>
          <p:cNvSpPr>
            <a:spLocks noGrp="1"/>
          </p:cNvSpPr>
          <p:nvPr>
            <p:ph type="sldNum" sz="quarter" idx="12"/>
          </p:nvPr>
        </p:nvSpPr>
        <p:spPr/>
        <p:txBody>
          <a:bodyPr/>
          <a:lstStyle/>
          <a:p>
            <a:fld id="{26AB57B8-C924-484B-8026-4DE130E7F4D3}" type="slidenum">
              <a:rPr lang="en-US" smtClean="0"/>
              <a:t>‹#›</a:t>
            </a:fld>
            <a:endParaRPr lang="en-US"/>
          </a:p>
        </p:txBody>
      </p:sp>
    </p:spTree>
    <p:extLst>
      <p:ext uri="{BB962C8B-B14F-4D97-AF65-F5344CB8AC3E}">
        <p14:creationId xmlns:p14="http://schemas.microsoft.com/office/powerpoint/2010/main" val="372064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B207C-04D6-4341-4FE2-97DFBF8687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40BDDE-41C5-DDF8-B424-E7915C23B8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12327-5735-AC6B-8AC6-193B68443ACF}"/>
              </a:ext>
            </a:extLst>
          </p:cNvPr>
          <p:cNvSpPr>
            <a:spLocks noGrp="1"/>
          </p:cNvSpPr>
          <p:nvPr>
            <p:ph type="dt" sz="half" idx="10"/>
          </p:nvPr>
        </p:nvSpPr>
        <p:spPr/>
        <p:txBody>
          <a:bodyPr/>
          <a:lstStyle/>
          <a:p>
            <a:fld id="{4178A6E4-8695-7E4A-A340-F1A9812E4B9F}" type="datetimeFigureOut">
              <a:rPr lang="en-US" smtClean="0"/>
              <a:t>8/27/25</a:t>
            </a:fld>
            <a:endParaRPr lang="en-US"/>
          </a:p>
        </p:txBody>
      </p:sp>
      <p:sp>
        <p:nvSpPr>
          <p:cNvPr id="5" name="Footer Placeholder 4">
            <a:extLst>
              <a:ext uri="{FF2B5EF4-FFF2-40B4-BE49-F238E27FC236}">
                <a16:creationId xmlns:a16="http://schemas.microsoft.com/office/drawing/2014/main" id="{B87CCFD8-CB8F-C394-0C53-D14517805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54E0D0-6B11-3D33-0CEA-60AC8F04F187}"/>
              </a:ext>
            </a:extLst>
          </p:cNvPr>
          <p:cNvSpPr>
            <a:spLocks noGrp="1"/>
          </p:cNvSpPr>
          <p:nvPr>
            <p:ph type="sldNum" sz="quarter" idx="12"/>
          </p:nvPr>
        </p:nvSpPr>
        <p:spPr/>
        <p:txBody>
          <a:bodyPr/>
          <a:lstStyle/>
          <a:p>
            <a:fld id="{26AB57B8-C924-484B-8026-4DE130E7F4D3}" type="slidenum">
              <a:rPr lang="en-US" smtClean="0"/>
              <a:t>‹#›</a:t>
            </a:fld>
            <a:endParaRPr lang="en-US"/>
          </a:p>
        </p:txBody>
      </p:sp>
    </p:spTree>
    <p:extLst>
      <p:ext uri="{BB962C8B-B14F-4D97-AF65-F5344CB8AC3E}">
        <p14:creationId xmlns:p14="http://schemas.microsoft.com/office/powerpoint/2010/main" val="350581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28947-802C-4387-12D1-1ABC40869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A058AF-7752-36B1-8632-F26AF76861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C57E4-8DA4-26FE-EEA1-E0A49E2B7DE8}"/>
              </a:ext>
            </a:extLst>
          </p:cNvPr>
          <p:cNvSpPr>
            <a:spLocks noGrp="1"/>
          </p:cNvSpPr>
          <p:nvPr>
            <p:ph type="dt" sz="half" idx="10"/>
          </p:nvPr>
        </p:nvSpPr>
        <p:spPr/>
        <p:txBody>
          <a:bodyPr/>
          <a:lstStyle/>
          <a:p>
            <a:fld id="{4178A6E4-8695-7E4A-A340-F1A9812E4B9F}" type="datetimeFigureOut">
              <a:rPr lang="en-US" smtClean="0"/>
              <a:t>8/27/25</a:t>
            </a:fld>
            <a:endParaRPr lang="en-US"/>
          </a:p>
        </p:txBody>
      </p:sp>
      <p:sp>
        <p:nvSpPr>
          <p:cNvPr id="5" name="Footer Placeholder 4">
            <a:extLst>
              <a:ext uri="{FF2B5EF4-FFF2-40B4-BE49-F238E27FC236}">
                <a16:creationId xmlns:a16="http://schemas.microsoft.com/office/drawing/2014/main" id="{3155D86B-EE8A-6604-75F3-F6C61296C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D7BD5-194E-E6CB-923B-A957BB01C81B}"/>
              </a:ext>
            </a:extLst>
          </p:cNvPr>
          <p:cNvSpPr>
            <a:spLocks noGrp="1"/>
          </p:cNvSpPr>
          <p:nvPr>
            <p:ph type="sldNum" sz="quarter" idx="12"/>
          </p:nvPr>
        </p:nvSpPr>
        <p:spPr/>
        <p:txBody>
          <a:bodyPr/>
          <a:lstStyle/>
          <a:p>
            <a:fld id="{26AB57B8-C924-484B-8026-4DE130E7F4D3}" type="slidenum">
              <a:rPr lang="en-US" smtClean="0"/>
              <a:t>‹#›</a:t>
            </a:fld>
            <a:endParaRPr lang="en-US"/>
          </a:p>
        </p:txBody>
      </p:sp>
    </p:spTree>
    <p:extLst>
      <p:ext uri="{BB962C8B-B14F-4D97-AF65-F5344CB8AC3E}">
        <p14:creationId xmlns:p14="http://schemas.microsoft.com/office/powerpoint/2010/main" val="459497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C685-099E-A86C-7A8C-68534FCA52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F8D064-BEF5-CFE7-42F0-1998C992FC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CD7446-9094-5C53-1779-B5E735F5D7D9}"/>
              </a:ext>
            </a:extLst>
          </p:cNvPr>
          <p:cNvSpPr>
            <a:spLocks noGrp="1"/>
          </p:cNvSpPr>
          <p:nvPr>
            <p:ph type="dt" sz="half" idx="10"/>
          </p:nvPr>
        </p:nvSpPr>
        <p:spPr/>
        <p:txBody>
          <a:bodyPr/>
          <a:lstStyle/>
          <a:p>
            <a:fld id="{4178A6E4-8695-7E4A-A340-F1A9812E4B9F}" type="datetimeFigureOut">
              <a:rPr lang="en-US" smtClean="0"/>
              <a:t>8/27/25</a:t>
            </a:fld>
            <a:endParaRPr lang="en-US"/>
          </a:p>
        </p:txBody>
      </p:sp>
      <p:sp>
        <p:nvSpPr>
          <p:cNvPr id="5" name="Footer Placeholder 4">
            <a:extLst>
              <a:ext uri="{FF2B5EF4-FFF2-40B4-BE49-F238E27FC236}">
                <a16:creationId xmlns:a16="http://schemas.microsoft.com/office/drawing/2014/main" id="{4C18013B-0ACE-62F3-DC66-573CABC86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8A3FA-4F01-E945-73B2-C88322B33115}"/>
              </a:ext>
            </a:extLst>
          </p:cNvPr>
          <p:cNvSpPr>
            <a:spLocks noGrp="1"/>
          </p:cNvSpPr>
          <p:nvPr>
            <p:ph type="sldNum" sz="quarter" idx="12"/>
          </p:nvPr>
        </p:nvSpPr>
        <p:spPr/>
        <p:txBody>
          <a:bodyPr/>
          <a:lstStyle/>
          <a:p>
            <a:fld id="{26AB57B8-C924-484B-8026-4DE130E7F4D3}" type="slidenum">
              <a:rPr lang="en-US" smtClean="0"/>
              <a:t>‹#›</a:t>
            </a:fld>
            <a:endParaRPr lang="en-US"/>
          </a:p>
        </p:txBody>
      </p:sp>
    </p:spTree>
    <p:extLst>
      <p:ext uri="{BB962C8B-B14F-4D97-AF65-F5344CB8AC3E}">
        <p14:creationId xmlns:p14="http://schemas.microsoft.com/office/powerpoint/2010/main" val="86743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5AE53-3A34-67BC-C938-34EFC8E27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452F2-7876-7B87-2A84-8527341F46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73F619-E495-D9DC-BA1E-E23A5DB6F3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D2B7A6-0E7C-D7CA-02E6-C1F17C52BB10}"/>
              </a:ext>
            </a:extLst>
          </p:cNvPr>
          <p:cNvSpPr>
            <a:spLocks noGrp="1"/>
          </p:cNvSpPr>
          <p:nvPr>
            <p:ph type="dt" sz="half" idx="10"/>
          </p:nvPr>
        </p:nvSpPr>
        <p:spPr/>
        <p:txBody>
          <a:bodyPr/>
          <a:lstStyle/>
          <a:p>
            <a:fld id="{4178A6E4-8695-7E4A-A340-F1A9812E4B9F}" type="datetimeFigureOut">
              <a:rPr lang="en-US" smtClean="0"/>
              <a:t>8/27/25</a:t>
            </a:fld>
            <a:endParaRPr lang="en-US"/>
          </a:p>
        </p:txBody>
      </p:sp>
      <p:sp>
        <p:nvSpPr>
          <p:cNvPr id="6" name="Footer Placeholder 5">
            <a:extLst>
              <a:ext uri="{FF2B5EF4-FFF2-40B4-BE49-F238E27FC236}">
                <a16:creationId xmlns:a16="http://schemas.microsoft.com/office/drawing/2014/main" id="{F349FA83-8DFD-1FB7-6C9F-D52D794FD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359919-9D05-D5B7-35C9-BFF3FE2AC1CD}"/>
              </a:ext>
            </a:extLst>
          </p:cNvPr>
          <p:cNvSpPr>
            <a:spLocks noGrp="1"/>
          </p:cNvSpPr>
          <p:nvPr>
            <p:ph type="sldNum" sz="quarter" idx="12"/>
          </p:nvPr>
        </p:nvSpPr>
        <p:spPr/>
        <p:txBody>
          <a:bodyPr/>
          <a:lstStyle/>
          <a:p>
            <a:fld id="{26AB57B8-C924-484B-8026-4DE130E7F4D3}" type="slidenum">
              <a:rPr lang="en-US" smtClean="0"/>
              <a:t>‹#›</a:t>
            </a:fld>
            <a:endParaRPr lang="en-US"/>
          </a:p>
        </p:txBody>
      </p:sp>
    </p:spTree>
    <p:extLst>
      <p:ext uri="{BB962C8B-B14F-4D97-AF65-F5344CB8AC3E}">
        <p14:creationId xmlns:p14="http://schemas.microsoft.com/office/powerpoint/2010/main" val="3496900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542E-213B-DF6A-FB2B-08A65C68A2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D45C4E-5CD7-0DC7-5DE7-9F8288A1E2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6CB15E-65E7-AEB5-FFB9-1D56FF8B1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7F6358-46FC-A53A-7B03-03DAF169D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7518F-DB3D-4E11-D87A-A8DC77C3B6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6951B2-B8B7-6EF2-E383-E2B9FBCB392C}"/>
              </a:ext>
            </a:extLst>
          </p:cNvPr>
          <p:cNvSpPr>
            <a:spLocks noGrp="1"/>
          </p:cNvSpPr>
          <p:nvPr>
            <p:ph type="dt" sz="half" idx="10"/>
          </p:nvPr>
        </p:nvSpPr>
        <p:spPr/>
        <p:txBody>
          <a:bodyPr/>
          <a:lstStyle/>
          <a:p>
            <a:fld id="{4178A6E4-8695-7E4A-A340-F1A9812E4B9F}" type="datetimeFigureOut">
              <a:rPr lang="en-US" smtClean="0"/>
              <a:t>8/27/25</a:t>
            </a:fld>
            <a:endParaRPr lang="en-US"/>
          </a:p>
        </p:txBody>
      </p:sp>
      <p:sp>
        <p:nvSpPr>
          <p:cNvPr id="8" name="Footer Placeholder 7">
            <a:extLst>
              <a:ext uri="{FF2B5EF4-FFF2-40B4-BE49-F238E27FC236}">
                <a16:creationId xmlns:a16="http://schemas.microsoft.com/office/drawing/2014/main" id="{F8043841-0DA0-F268-AD97-75A4A370E9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01A382-3777-8926-2B08-460F97CD265B}"/>
              </a:ext>
            </a:extLst>
          </p:cNvPr>
          <p:cNvSpPr>
            <a:spLocks noGrp="1"/>
          </p:cNvSpPr>
          <p:nvPr>
            <p:ph type="sldNum" sz="quarter" idx="12"/>
          </p:nvPr>
        </p:nvSpPr>
        <p:spPr/>
        <p:txBody>
          <a:bodyPr/>
          <a:lstStyle/>
          <a:p>
            <a:fld id="{26AB57B8-C924-484B-8026-4DE130E7F4D3}" type="slidenum">
              <a:rPr lang="en-US" smtClean="0"/>
              <a:t>‹#›</a:t>
            </a:fld>
            <a:endParaRPr lang="en-US"/>
          </a:p>
        </p:txBody>
      </p:sp>
    </p:spTree>
    <p:extLst>
      <p:ext uri="{BB962C8B-B14F-4D97-AF65-F5344CB8AC3E}">
        <p14:creationId xmlns:p14="http://schemas.microsoft.com/office/powerpoint/2010/main" val="3514828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1D82-DFD2-DE38-1B84-79604E0426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FE2F3F-BD78-1C2A-F91B-5B3C10954D89}"/>
              </a:ext>
            </a:extLst>
          </p:cNvPr>
          <p:cNvSpPr>
            <a:spLocks noGrp="1"/>
          </p:cNvSpPr>
          <p:nvPr>
            <p:ph type="dt" sz="half" idx="10"/>
          </p:nvPr>
        </p:nvSpPr>
        <p:spPr/>
        <p:txBody>
          <a:bodyPr/>
          <a:lstStyle/>
          <a:p>
            <a:fld id="{4178A6E4-8695-7E4A-A340-F1A9812E4B9F}" type="datetimeFigureOut">
              <a:rPr lang="en-US" smtClean="0"/>
              <a:t>8/27/25</a:t>
            </a:fld>
            <a:endParaRPr lang="en-US"/>
          </a:p>
        </p:txBody>
      </p:sp>
      <p:sp>
        <p:nvSpPr>
          <p:cNvPr id="4" name="Footer Placeholder 3">
            <a:extLst>
              <a:ext uri="{FF2B5EF4-FFF2-40B4-BE49-F238E27FC236}">
                <a16:creationId xmlns:a16="http://schemas.microsoft.com/office/drawing/2014/main" id="{295EE526-690B-9C7F-CF9F-E1A4CA2119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019C3A-0B85-8242-5DFE-B6A9F923786F}"/>
              </a:ext>
            </a:extLst>
          </p:cNvPr>
          <p:cNvSpPr>
            <a:spLocks noGrp="1"/>
          </p:cNvSpPr>
          <p:nvPr>
            <p:ph type="sldNum" sz="quarter" idx="12"/>
          </p:nvPr>
        </p:nvSpPr>
        <p:spPr/>
        <p:txBody>
          <a:bodyPr/>
          <a:lstStyle/>
          <a:p>
            <a:fld id="{26AB57B8-C924-484B-8026-4DE130E7F4D3}" type="slidenum">
              <a:rPr lang="en-US" smtClean="0"/>
              <a:t>‹#›</a:t>
            </a:fld>
            <a:endParaRPr lang="en-US"/>
          </a:p>
        </p:txBody>
      </p:sp>
    </p:spTree>
    <p:extLst>
      <p:ext uri="{BB962C8B-B14F-4D97-AF65-F5344CB8AC3E}">
        <p14:creationId xmlns:p14="http://schemas.microsoft.com/office/powerpoint/2010/main" val="1787989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EA850-8C95-428B-08C6-70AA8C442A05}"/>
              </a:ext>
            </a:extLst>
          </p:cNvPr>
          <p:cNvSpPr>
            <a:spLocks noGrp="1"/>
          </p:cNvSpPr>
          <p:nvPr>
            <p:ph type="dt" sz="half" idx="10"/>
          </p:nvPr>
        </p:nvSpPr>
        <p:spPr/>
        <p:txBody>
          <a:bodyPr/>
          <a:lstStyle/>
          <a:p>
            <a:fld id="{4178A6E4-8695-7E4A-A340-F1A9812E4B9F}" type="datetimeFigureOut">
              <a:rPr lang="en-US" smtClean="0"/>
              <a:t>8/27/25</a:t>
            </a:fld>
            <a:endParaRPr lang="en-US"/>
          </a:p>
        </p:txBody>
      </p:sp>
      <p:sp>
        <p:nvSpPr>
          <p:cNvPr id="3" name="Footer Placeholder 2">
            <a:extLst>
              <a:ext uri="{FF2B5EF4-FFF2-40B4-BE49-F238E27FC236}">
                <a16:creationId xmlns:a16="http://schemas.microsoft.com/office/drawing/2014/main" id="{BF46D0E0-16C4-8A99-269A-A4555A20DD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BCAD93-639B-21C4-0F5C-FE7AF7A1EA0C}"/>
              </a:ext>
            </a:extLst>
          </p:cNvPr>
          <p:cNvSpPr>
            <a:spLocks noGrp="1"/>
          </p:cNvSpPr>
          <p:nvPr>
            <p:ph type="sldNum" sz="quarter" idx="12"/>
          </p:nvPr>
        </p:nvSpPr>
        <p:spPr/>
        <p:txBody>
          <a:bodyPr/>
          <a:lstStyle/>
          <a:p>
            <a:fld id="{26AB57B8-C924-484B-8026-4DE130E7F4D3}" type="slidenum">
              <a:rPr lang="en-US" smtClean="0"/>
              <a:t>‹#›</a:t>
            </a:fld>
            <a:endParaRPr lang="en-US"/>
          </a:p>
        </p:txBody>
      </p:sp>
    </p:spTree>
    <p:extLst>
      <p:ext uri="{BB962C8B-B14F-4D97-AF65-F5344CB8AC3E}">
        <p14:creationId xmlns:p14="http://schemas.microsoft.com/office/powerpoint/2010/main" val="2209454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7E6A5-6842-CFD8-2E24-486573A136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C8EA3C-1AFF-EAFB-07CB-A89185E00B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F4893E-ADBC-0E6F-5166-AAE1B2DF4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42010-70B4-9EAA-2270-E88097AB41F3}"/>
              </a:ext>
            </a:extLst>
          </p:cNvPr>
          <p:cNvSpPr>
            <a:spLocks noGrp="1"/>
          </p:cNvSpPr>
          <p:nvPr>
            <p:ph type="dt" sz="half" idx="10"/>
          </p:nvPr>
        </p:nvSpPr>
        <p:spPr/>
        <p:txBody>
          <a:bodyPr/>
          <a:lstStyle/>
          <a:p>
            <a:fld id="{4178A6E4-8695-7E4A-A340-F1A9812E4B9F}" type="datetimeFigureOut">
              <a:rPr lang="en-US" smtClean="0"/>
              <a:t>8/27/25</a:t>
            </a:fld>
            <a:endParaRPr lang="en-US"/>
          </a:p>
        </p:txBody>
      </p:sp>
      <p:sp>
        <p:nvSpPr>
          <p:cNvPr id="6" name="Footer Placeholder 5">
            <a:extLst>
              <a:ext uri="{FF2B5EF4-FFF2-40B4-BE49-F238E27FC236}">
                <a16:creationId xmlns:a16="http://schemas.microsoft.com/office/drawing/2014/main" id="{AC60DC01-DC9A-16E4-5734-B4ECCD65E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1A3F0-BF9E-5632-1C2D-64E33683B4E3}"/>
              </a:ext>
            </a:extLst>
          </p:cNvPr>
          <p:cNvSpPr>
            <a:spLocks noGrp="1"/>
          </p:cNvSpPr>
          <p:nvPr>
            <p:ph type="sldNum" sz="quarter" idx="12"/>
          </p:nvPr>
        </p:nvSpPr>
        <p:spPr/>
        <p:txBody>
          <a:bodyPr/>
          <a:lstStyle/>
          <a:p>
            <a:fld id="{26AB57B8-C924-484B-8026-4DE130E7F4D3}" type="slidenum">
              <a:rPr lang="en-US" smtClean="0"/>
              <a:t>‹#›</a:t>
            </a:fld>
            <a:endParaRPr lang="en-US"/>
          </a:p>
        </p:txBody>
      </p:sp>
    </p:spTree>
    <p:extLst>
      <p:ext uri="{BB962C8B-B14F-4D97-AF65-F5344CB8AC3E}">
        <p14:creationId xmlns:p14="http://schemas.microsoft.com/office/powerpoint/2010/main" val="3415329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259D3-65EF-26CF-193F-2EFAA7C1CD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38CBFE-C943-48EF-D242-C5ACF3EC21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710A2B-34ED-F036-962D-55D229FE7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02F68-409F-303E-B4E9-C6C9AA11E63B}"/>
              </a:ext>
            </a:extLst>
          </p:cNvPr>
          <p:cNvSpPr>
            <a:spLocks noGrp="1"/>
          </p:cNvSpPr>
          <p:nvPr>
            <p:ph type="dt" sz="half" idx="10"/>
          </p:nvPr>
        </p:nvSpPr>
        <p:spPr/>
        <p:txBody>
          <a:bodyPr/>
          <a:lstStyle/>
          <a:p>
            <a:fld id="{4178A6E4-8695-7E4A-A340-F1A9812E4B9F}" type="datetimeFigureOut">
              <a:rPr lang="en-US" smtClean="0"/>
              <a:t>8/27/25</a:t>
            </a:fld>
            <a:endParaRPr lang="en-US"/>
          </a:p>
        </p:txBody>
      </p:sp>
      <p:sp>
        <p:nvSpPr>
          <p:cNvPr id="6" name="Footer Placeholder 5">
            <a:extLst>
              <a:ext uri="{FF2B5EF4-FFF2-40B4-BE49-F238E27FC236}">
                <a16:creationId xmlns:a16="http://schemas.microsoft.com/office/drawing/2014/main" id="{569A8BB2-29F5-57D3-E89A-6816FE849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C0008-F285-9D3B-F25B-81E8B4D71DF7}"/>
              </a:ext>
            </a:extLst>
          </p:cNvPr>
          <p:cNvSpPr>
            <a:spLocks noGrp="1"/>
          </p:cNvSpPr>
          <p:nvPr>
            <p:ph type="sldNum" sz="quarter" idx="12"/>
          </p:nvPr>
        </p:nvSpPr>
        <p:spPr/>
        <p:txBody>
          <a:bodyPr/>
          <a:lstStyle/>
          <a:p>
            <a:fld id="{26AB57B8-C924-484B-8026-4DE130E7F4D3}" type="slidenum">
              <a:rPr lang="en-US" smtClean="0"/>
              <a:t>‹#›</a:t>
            </a:fld>
            <a:endParaRPr lang="en-US"/>
          </a:p>
        </p:txBody>
      </p:sp>
    </p:spTree>
    <p:extLst>
      <p:ext uri="{BB962C8B-B14F-4D97-AF65-F5344CB8AC3E}">
        <p14:creationId xmlns:p14="http://schemas.microsoft.com/office/powerpoint/2010/main" val="568941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A7D791-FEC0-AD22-7DA5-22C1B8B209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68C9D5-C451-B77F-2B6D-EEAEE680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D312D-213C-1500-4E12-A350E529B3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8A6E4-8695-7E4A-A340-F1A9812E4B9F}" type="datetimeFigureOut">
              <a:rPr lang="en-US" smtClean="0"/>
              <a:t>8/27/25</a:t>
            </a:fld>
            <a:endParaRPr lang="en-US"/>
          </a:p>
        </p:txBody>
      </p:sp>
      <p:sp>
        <p:nvSpPr>
          <p:cNvPr id="5" name="Footer Placeholder 4">
            <a:extLst>
              <a:ext uri="{FF2B5EF4-FFF2-40B4-BE49-F238E27FC236}">
                <a16:creationId xmlns:a16="http://schemas.microsoft.com/office/drawing/2014/main" id="{9D0C3562-2280-06F1-84FA-B7A57DC00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B4810A-3887-0C3D-7554-C6B6543558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AB57B8-C924-484B-8026-4DE130E7F4D3}" type="slidenum">
              <a:rPr lang="en-US" smtClean="0"/>
              <a:t>‹#›</a:t>
            </a:fld>
            <a:endParaRPr lang="en-US"/>
          </a:p>
        </p:txBody>
      </p:sp>
    </p:spTree>
    <p:extLst>
      <p:ext uri="{BB962C8B-B14F-4D97-AF65-F5344CB8AC3E}">
        <p14:creationId xmlns:p14="http://schemas.microsoft.com/office/powerpoint/2010/main" val="3127259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emf"/><Relationship Id="rId5" Type="http://schemas.openxmlformats.org/officeDocument/2006/relationships/image" Target="../media/image29.emf"/><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tiff"/><Relationship Id="rId13" Type="http://schemas.openxmlformats.org/officeDocument/2006/relationships/image" Target="../media/image19.png"/><Relationship Id="rId3" Type="http://schemas.openxmlformats.org/officeDocument/2006/relationships/image" Target="../media/image11.emf"/><Relationship Id="rId7" Type="http://schemas.openxmlformats.org/officeDocument/2006/relationships/image" Target="../media/image15.tiff"/><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emf"/><Relationship Id="rId11" Type="http://schemas.openxmlformats.org/officeDocument/2006/relationships/image" Target="../media/image3.jpeg"/><Relationship Id="rId5" Type="http://schemas.openxmlformats.org/officeDocument/2006/relationships/image" Target="../media/image13.emf"/><Relationship Id="rId10" Type="http://schemas.openxmlformats.org/officeDocument/2006/relationships/image" Target="../media/image18.emf"/><Relationship Id="rId4" Type="http://schemas.openxmlformats.org/officeDocument/2006/relationships/image" Target="../media/image12.emf"/><Relationship Id="rId9" Type="http://schemas.openxmlformats.org/officeDocument/2006/relationships/image" Target="../media/image1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07BBF-DAEF-BEC2-3B7A-68025239AD16}"/>
              </a:ext>
            </a:extLst>
          </p:cNvPr>
          <p:cNvSpPr>
            <a:spLocks noGrp="1"/>
          </p:cNvSpPr>
          <p:nvPr>
            <p:ph type="ctrTitle"/>
          </p:nvPr>
        </p:nvSpPr>
        <p:spPr>
          <a:xfrm>
            <a:off x="1524000" y="360274"/>
            <a:ext cx="9144000" cy="1869218"/>
          </a:xfrm>
        </p:spPr>
        <p:txBody>
          <a:bodyPr>
            <a:normAutofit/>
          </a:bodyPr>
          <a:lstStyle/>
          <a:p>
            <a:r>
              <a:rPr lang="en-US" sz="4800"/>
              <a:t>Genetic Incompatibility Lab</a:t>
            </a:r>
          </a:p>
        </p:txBody>
      </p:sp>
      <p:sp>
        <p:nvSpPr>
          <p:cNvPr id="3" name="Subtitle 2">
            <a:extLst>
              <a:ext uri="{FF2B5EF4-FFF2-40B4-BE49-F238E27FC236}">
                <a16:creationId xmlns:a16="http://schemas.microsoft.com/office/drawing/2014/main" id="{56912C2C-221E-CE75-BFC3-6A8A1751722D}"/>
              </a:ext>
            </a:extLst>
          </p:cNvPr>
          <p:cNvSpPr>
            <a:spLocks noGrp="1"/>
          </p:cNvSpPr>
          <p:nvPr>
            <p:ph type="subTitle" idx="1"/>
          </p:nvPr>
        </p:nvSpPr>
        <p:spPr>
          <a:xfrm>
            <a:off x="1524000" y="5465851"/>
            <a:ext cx="9144000" cy="922105"/>
          </a:xfrm>
        </p:spPr>
        <p:txBody>
          <a:bodyPr>
            <a:normAutofit fontScale="70000" lnSpcReduction="20000"/>
          </a:bodyPr>
          <a:lstStyle/>
          <a:p>
            <a:r>
              <a:rPr lang="en-US" dirty="0"/>
              <a:t>BIO </a:t>
            </a:r>
            <a:r>
              <a:rPr lang="en-US"/>
              <a:t>240L Spring 2025</a:t>
            </a:r>
            <a:endParaRPr lang="en-US" dirty="0"/>
          </a:p>
          <a:p>
            <a:r>
              <a:rPr lang="en-US" dirty="0"/>
              <a:t>Tyler </a:t>
            </a:r>
            <a:r>
              <a:rPr lang="en-US" dirty="0" err="1"/>
              <a:t>Gandee</a:t>
            </a:r>
            <a:r>
              <a:rPr lang="en-US" dirty="0"/>
              <a:t>, Dr. Karen Barnard-Kubow, </a:t>
            </a:r>
            <a:r>
              <a:rPr lang="en-US" dirty="0" err="1"/>
              <a:t>Caylin</a:t>
            </a:r>
            <a:r>
              <a:rPr lang="en-US" dirty="0"/>
              <a:t> Murray,</a:t>
            </a:r>
          </a:p>
          <a:p>
            <a:r>
              <a:rPr lang="en-US" dirty="0"/>
              <a:t>Dr. Alfredo López-</a:t>
            </a:r>
            <a:r>
              <a:rPr lang="en-US" dirty="0" err="1"/>
              <a:t>Caamal</a:t>
            </a:r>
            <a:r>
              <a:rPr lang="en-US" dirty="0"/>
              <a:t>, and Dr. Laura Galloway</a:t>
            </a:r>
          </a:p>
        </p:txBody>
      </p:sp>
      <p:pic>
        <p:nvPicPr>
          <p:cNvPr id="4" name="Picture 3">
            <a:extLst>
              <a:ext uri="{FF2B5EF4-FFF2-40B4-BE49-F238E27FC236}">
                <a16:creationId xmlns:a16="http://schemas.microsoft.com/office/drawing/2014/main" id="{5ACE3403-7C9E-F637-77F4-457C3780252F}"/>
              </a:ext>
            </a:extLst>
          </p:cNvPr>
          <p:cNvPicPr>
            <a:picLocks noChangeAspect="1"/>
          </p:cNvPicPr>
          <p:nvPr/>
        </p:nvPicPr>
        <p:blipFill rotWithShape="1">
          <a:blip r:embed="rId3"/>
          <a:srcRect r="49443"/>
          <a:stretch/>
        </p:blipFill>
        <p:spPr>
          <a:xfrm>
            <a:off x="4664467" y="2365364"/>
            <a:ext cx="3110683" cy="2807385"/>
          </a:xfrm>
          <a:prstGeom prst="rect">
            <a:avLst/>
          </a:prstGeom>
        </p:spPr>
      </p:pic>
    </p:spTree>
    <p:extLst>
      <p:ext uri="{BB962C8B-B14F-4D97-AF65-F5344CB8AC3E}">
        <p14:creationId xmlns:p14="http://schemas.microsoft.com/office/powerpoint/2010/main" val="1585285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5B78-CEC8-F1BB-B1E9-B72448040781}"/>
              </a:ext>
            </a:extLst>
          </p:cNvPr>
          <p:cNvSpPr>
            <a:spLocks noGrp="1"/>
          </p:cNvSpPr>
          <p:nvPr>
            <p:ph type="title"/>
          </p:nvPr>
        </p:nvSpPr>
        <p:spPr/>
        <p:txBody>
          <a:bodyPr>
            <a:normAutofit/>
          </a:bodyPr>
          <a:lstStyle/>
          <a:p>
            <a:r>
              <a:rPr lang="en-US" sz="3600" dirty="0"/>
              <a:t>Genome sequencing: assembly</a:t>
            </a:r>
          </a:p>
        </p:txBody>
      </p:sp>
      <p:sp>
        <p:nvSpPr>
          <p:cNvPr id="3" name="Content Placeholder 2">
            <a:extLst>
              <a:ext uri="{FF2B5EF4-FFF2-40B4-BE49-F238E27FC236}">
                <a16:creationId xmlns:a16="http://schemas.microsoft.com/office/drawing/2014/main" id="{80ED1CFC-9A25-21A4-8AA2-1EF533AF54DB}"/>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B9913330-AF7A-4199-AEC7-DCCE0A422FA4}"/>
              </a:ext>
            </a:extLst>
          </p:cNvPr>
          <p:cNvGrpSpPr/>
          <p:nvPr/>
        </p:nvGrpSpPr>
        <p:grpSpPr>
          <a:xfrm>
            <a:off x="2944905" y="1271189"/>
            <a:ext cx="5885330" cy="5586811"/>
            <a:chOff x="6096000" y="1105129"/>
            <a:chExt cx="6096000" cy="5752871"/>
          </a:xfrm>
        </p:grpSpPr>
        <p:pic>
          <p:nvPicPr>
            <p:cNvPr id="5" name="Picture 4" descr="Chart, diagram&#10;&#10;Description automatically generated">
              <a:extLst>
                <a:ext uri="{FF2B5EF4-FFF2-40B4-BE49-F238E27FC236}">
                  <a16:creationId xmlns:a16="http://schemas.microsoft.com/office/drawing/2014/main" id="{3BF67A85-9132-7DC1-6D02-5A8F5FA4AA70}"/>
                </a:ext>
              </a:extLst>
            </p:cNvPr>
            <p:cNvPicPr>
              <a:picLocks noChangeAspect="1"/>
            </p:cNvPicPr>
            <p:nvPr/>
          </p:nvPicPr>
          <p:blipFill rotWithShape="1">
            <a:blip r:embed="rId3"/>
            <a:srcRect t="10436" r="5095"/>
            <a:stretch/>
          </p:blipFill>
          <p:spPr>
            <a:xfrm>
              <a:off x="6096000" y="1105129"/>
              <a:ext cx="6096000" cy="5752871"/>
            </a:xfrm>
            <a:prstGeom prst="rect">
              <a:avLst/>
            </a:prstGeom>
          </p:spPr>
        </p:pic>
        <p:sp>
          <p:nvSpPr>
            <p:cNvPr id="6" name="TextBox 5">
              <a:extLst>
                <a:ext uri="{FF2B5EF4-FFF2-40B4-BE49-F238E27FC236}">
                  <a16:creationId xmlns:a16="http://schemas.microsoft.com/office/drawing/2014/main" id="{91C0B0C6-73E4-FCE2-910F-F3AD2078A04E}"/>
                </a:ext>
              </a:extLst>
            </p:cNvPr>
            <p:cNvSpPr txBox="1"/>
            <p:nvPr/>
          </p:nvSpPr>
          <p:spPr>
            <a:xfrm>
              <a:off x="8316169" y="3065451"/>
              <a:ext cx="1997242" cy="499037"/>
            </a:xfrm>
            <a:prstGeom prst="rect">
              <a:avLst/>
            </a:prstGeom>
            <a:solidFill>
              <a:schemeClr val="bg1"/>
            </a:solidFill>
          </p:spPr>
          <p:txBody>
            <a:bodyPr wrap="square" rtlCol="0">
              <a:spAutoFit/>
            </a:bodyPr>
            <a:lstStyle/>
            <a:p>
              <a:pPr algn="ctr"/>
              <a:r>
                <a:rPr lang="en-US" sz="1550" i="1" dirty="0"/>
                <a:t>Campanula americana</a:t>
              </a:r>
            </a:p>
          </p:txBody>
        </p:sp>
      </p:grpSp>
    </p:spTree>
    <p:extLst>
      <p:ext uri="{BB962C8B-B14F-4D97-AF65-F5344CB8AC3E}">
        <p14:creationId xmlns:p14="http://schemas.microsoft.com/office/powerpoint/2010/main" val="258428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1626A-052F-EFC8-D5D5-8ABC90D693AC}"/>
              </a:ext>
            </a:extLst>
          </p:cNvPr>
          <p:cNvSpPr>
            <a:spLocks noGrp="1"/>
          </p:cNvSpPr>
          <p:nvPr>
            <p:ph type="title"/>
          </p:nvPr>
        </p:nvSpPr>
        <p:spPr>
          <a:xfrm>
            <a:off x="838200" y="365126"/>
            <a:ext cx="10515600" cy="900004"/>
          </a:xfrm>
        </p:spPr>
        <p:txBody>
          <a:bodyPr>
            <a:noAutofit/>
          </a:bodyPr>
          <a:lstStyle/>
          <a:p>
            <a:r>
              <a:rPr lang="en-US" sz="3600"/>
              <a:t>Our approach – using bioinformatics to assemble the chloroplast genome</a:t>
            </a:r>
          </a:p>
        </p:txBody>
      </p:sp>
      <p:sp>
        <p:nvSpPr>
          <p:cNvPr id="3" name="Content Placeholder 2">
            <a:extLst>
              <a:ext uri="{FF2B5EF4-FFF2-40B4-BE49-F238E27FC236}">
                <a16:creationId xmlns:a16="http://schemas.microsoft.com/office/drawing/2014/main" id="{0E87EE45-2F26-F509-E592-61D43535AD0D}"/>
              </a:ext>
            </a:extLst>
          </p:cNvPr>
          <p:cNvSpPr>
            <a:spLocks noGrp="1"/>
          </p:cNvSpPr>
          <p:nvPr>
            <p:ph idx="1"/>
          </p:nvPr>
        </p:nvSpPr>
        <p:spPr>
          <a:xfrm>
            <a:off x="350729" y="1690688"/>
            <a:ext cx="11586575" cy="4486275"/>
          </a:xfrm>
        </p:spPr>
        <p:txBody>
          <a:bodyPr/>
          <a:lstStyle/>
          <a:p>
            <a:r>
              <a:rPr lang="en-US" i="1" err="1"/>
              <a:t>Basecalling</a:t>
            </a:r>
            <a:r>
              <a:rPr lang="en-US" i="1"/>
              <a:t> and mapping to chloroplast genome to pull out chloroplast reads</a:t>
            </a:r>
          </a:p>
          <a:p>
            <a:pPr lvl="1"/>
            <a:r>
              <a:rPr lang="en-US" i="1"/>
              <a:t>Will be done outside of lab</a:t>
            </a:r>
          </a:p>
          <a:p>
            <a:r>
              <a:rPr lang="en-US"/>
              <a:t>Quality control using </a:t>
            </a:r>
            <a:r>
              <a:rPr lang="en-US" err="1"/>
              <a:t>Nanoplot</a:t>
            </a:r>
            <a:endParaRPr lang="en-US"/>
          </a:p>
          <a:p>
            <a:pPr lvl="1"/>
            <a:r>
              <a:rPr lang="en-US"/>
              <a:t>Distribution of read length, read quality</a:t>
            </a:r>
          </a:p>
        </p:txBody>
      </p:sp>
      <p:pic>
        <p:nvPicPr>
          <p:cNvPr id="5122" name="Picture 2" descr="Example gallery of NanoPlot – Gigabase or gigabyte">
            <a:extLst>
              <a:ext uri="{FF2B5EF4-FFF2-40B4-BE49-F238E27FC236}">
                <a16:creationId xmlns:a16="http://schemas.microsoft.com/office/drawing/2014/main" id="{59722AD4-6766-A62F-BAB7-A1737632F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3964" y="2558265"/>
            <a:ext cx="3709836" cy="370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626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1626A-052F-EFC8-D5D5-8ABC90D693AC}"/>
              </a:ext>
            </a:extLst>
          </p:cNvPr>
          <p:cNvSpPr>
            <a:spLocks noGrp="1"/>
          </p:cNvSpPr>
          <p:nvPr>
            <p:ph type="title"/>
          </p:nvPr>
        </p:nvSpPr>
        <p:spPr>
          <a:xfrm>
            <a:off x="838200" y="365126"/>
            <a:ext cx="10515600" cy="900004"/>
          </a:xfrm>
        </p:spPr>
        <p:txBody>
          <a:bodyPr>
            <a:noAutofit/>
          </a:bodyPr>
          <a:lstStyle/>
          <a:p>
            <a:r>
              <a:rPr lang="en-US" sz="3600"/>
              <a:t>Our approach – using bioinformatics to assemble the chloroplast genome</a:t>
            </a:r>
          </a:p>
        </p:txBody>
      </p:sp>
      <p:sp>
        <p:nvSpPr>
          <p:cNvPr id="3" name="Content Placeholder 2">
            <a:extLst>
              <a:ext uri="{FF2B5EF4-FFF2-40B4-BE49-F238E27FC236}">
                <a16:creationId xmlns:a16="http://schemas.microsoft.com/office/drawing/2014/main" id="{0E87EE45-2F26-F509-E592-61D43535AD0D}"/>
              </a:ext>
            </a:extLst>
          </p:cNvPr>
          <p:cNvSpPr>
            <a:spLocks noGrp="1"/>
          </p:cNvSpPr>
          <p:nvPr>
            <p:ph idx="1"/>
          </p:nvPr>
        </p:nvSpPr>
        <p:spPr>
          <a:xfrm>
            <a:off x="350729" y="1690688"/>
            <a:ext cx="11586575" cy="4486275"/>
          </a:xfrm>
        </p:spPr>
        <p:txBody>
          <a:bodyPr/>
          <a:lstStyle/>
          <a:p>
            <a:r>
              <a:rPr lang="en-US" i="1" err="1">
                <a:solidFill>
                  <a:schemeClr val="bg1">
                    <a:lumMod val="50000"/>
                  </a:schemeClr>
                </a:solidFill>
              </a:rPr>
              <a:t>Basecalling</a:t>
            </a:r>
            <a:r>
              <a:rPr lang="en-US" i="1">
                <a:solidFill>
                  <a:schemeClr val="bg1">
                    <a:lumMod val="50000"/>
                  </a:schemeClr>
                </a:solidFill>
              </a:rPr>
              <a:t> and mapping to chloroplast genome to pull out chloroplast reads</a:t>
            </a:r>
          </a:p>
          <a:p>
            <a:r>
              <a:rPr lang="en-US">
                <a:solidFill>
                  <a:schemeClr val="bg1">
                    <a:lumMod val="50000"/>
                  </a:schemeClr>
                </a:solidFill>
              </a:rPr>
              <a:t>Quality control using </a:t>
            </a:r>
            <a:r>
              <a:rPr lang="en-US" err="1">
                <a:solidFill>
                  <a:schemeClr val="bg1">
                    <a:lumMod val="50000"/>
                  </a:schemeClr>
                </a:solidFill>
              </a:rPr>
              <a:t>Nanoplot</a:t>
            </a:r>
            <a:endParaRPr lang="en-US">
              <a:solidFill>
                <a:schemeClr val="bg1">
                  <a:lumMod val="50000"/>
                </a:schemeClr>
              </a:solidFill>
            </a:endParaRPr>
          </a:p>
          <a:p>
            <a:pPr lvl="1"/>
            <a:r>
              <a:rPr lang="en-US">
                <a:solidFill>
                  <a:schemeClr val="bg1">
                    <a:lumMod val="50000"/>
                  </a:schemeClr>
                </a:solidFill>
              </a:rPr>
              <a:t>Distribution of read length, read quality</a:t>
            </a:r>
          </a:p>
          <a:p>
            <a:r>
              <a:rPr lang="en-US"/>
              <a:t>Genome assembly using </a:t>
            </a:r>
            <a:r>
              <a:rPr lang="en-US" err="1"/>
              <a:t>Flye</a:t>
            </a:r>
            <a:endParaRPr lang="en-US"/>
          </a:p>
          <a:p>
            <a:pPr lvl="1"/>
            <a:r>
              <a:rPr lang="en-US"/>
              <a:t>How many contigs/pieces? What lengths?</a:t>
            </a:r>
          </a:p>
          <a:p>
            <a:r>
              <a:rPr lang="en-US"/>
              <a:t>Visualize assembly using Bandage</a:t>
            </a:r>
          </a:p>
          <a:p>
            <a:pPr lvl="1"/>
            <a:r>
              <a:rPr lang="en-US"/>
              <a:t>Do reads support contigs/pieces being connected?</a:t>
            </a:r>
          </a:p>
        </p:txBody>
      </p:sp>
      <p:pic>
        <p:nvPicPr>
          <p:cNvPr id="4098" name="Picture 2" descr="assembly graph. ">
            <a:extLst>
              <a:ext uri="{FF2B5EF4-FFF2-40B4-BE49-F238E27FC236}">
                <a16:creationId xmlns:a16="http://schemas.microsoft.com/office/drawing/2014/main" id="{E4858980-8FDE-754E-720C-268FB7BE8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735" y="2225001"/>
            <a:ext cx="4402535" cy="38129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E1A1360-C369-D67E-7045-DE0F5FAC25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697" r="68220"/>
          <a:stretch/>
        </p:blipFill>
        <p:spPr bwMode="auto">
          <a:xfrm>
            <a:off x="3013305" y="4931066"/>
            <a:ext cx="1921950" cy="182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3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1626A-052F-EFC8-D5D5-8ABC90D693AC}"/>
              </a:ext>
            </a:extLst>
          </p:cNvPr>
          <p:cNvSpPr>
            <a:spLocks noGrp="1"/>
          </p:cNvSpPr>
          <p:nvPr>
            <p:ph type="title"/>
          </p:nvPr>
        </p:nvSpPr>
        <p:spPr>
          <a:xfrm>
            <a:off x="838200" y="365126"/>
            <a:ext cx="10515600" cy="900004"/>
          </a:xfrm>
        </p:spPr>
        <p:txBody>
          <a:bodyPr>
            <a:noAutofit/>
          </a:bodyPr>
          <a:lstStyle/>
          <a:p>
            <a:r>
              <a:rPr lang="en-US" sz="3600"/>
              <a:t>Our approach – using bioinformatics to assemble the chloroplast genome</a:t>
            </a:r>
          </a:p>
        </p:txBody>
      </p:sp>
      <p:sp>
        <p:nvSpPr>
          <p:cNvPr id="3" name="Content Placeholder 2">
            <a:extLst>
              <a:ext uri="{FF2B5EF4-FFF2-40B4-BE49-F238E27FC236}">
                <a16:creationId xmlns:a16="http://schemas.microsoft.com/office/drawing/2014/main" id="{0E87EE45-2F26-F509-E592-61D43535AD0D}"/>
              </a:ext>
            </a:extLst>
          </p:cNvPr>
          <p:cNvSpPr>
            <a:spLocks noGrp="1"/>
          </p:cNvSpPr>
          <p:nvPr>
            <p:ph idx="1"/>
          </p:nvPr>
        </p:nvSpPr>
        <p:spPr>
          <a:xfrm>
            <a:off x="350729" y="1465944"/>
            <a:ext cx="11586575" cy="4711020"/>
          </a:xfrm>
        </p:spPr>
        <p:txBody>
          <a:bodyPr/>
          <a:lstStyle/>
          <a:p>
            <a:r>
              <a:rPr lang="en-US" i="1" err="1">
                <a:solidFill>
                  <a:schemeClr val="bg1">
                    <a:lumMod val="50000"/>
                  </a:schemeClr>
                </a:solidFill>
              </a:rPr>
              <a:t>Basecalling</a:t>
            </a:r>
            <a:r>
              <a:rPr lang="en-US" i="1">
                <a:solidFill>
                  <a:schemeClr val="bg1">
                    <a:lumMod val="50000"/>
                  </a:schemeClr>
                </a:solidFill>
              </a:rPr>
              <a:t> and mapping to chloroplast genome to pull out chloroplast reads</a:t>
            </a:r>
          </a:p>
          <a:p>
            <a:r>
              <a:rPr lang="en-US">
                <a:solidFill>
                  <a:schemeClr val="bg1">
                    <a:lumMod val="50000"/>
                  </a:schemeClr>
                </a:solidFill>
              </a:rPr>
              <a:t>Quality control using </a:t>
            </a:r>
            <a:r>
              <a:rPr lang="en-US" err="1">
                <a:solidFill>
                  <a:schemeClr val="bg1">
                    <a:lumMod val="50000"/>
                  </a:schemeClr>
                </a:solidFill>
              </a:rPr>
              <a:t>Nanoplot</a:t>
            </a:r>
            <a:endParaRPr lang="en-US">
              <a:solidFill>
                <a:schemeClr val="bg1">
                  <a:lumMod val="50000"/>
                </a:schemeClr>
              </a:solidFill>
            </a:endParaRPr>
          </a:p>
          <a:p>
            <a:pPr lvl="1"/>
            <a:r>
              <a:rPr lang="en-US">
                <a:solidFill>
                  <a:schemeClr val="bg1">
                    <a:lumMod val="50000"/>
                  </a:schemeClr>
                </a:solidFill>
              </a:rPr>
              <a:t>Distribution of read length, read quality</a:t>
            </a:r>
          </a:p>
          <a:p>
            <a:r>
              <a:rPr lang="en-US">
                <a:solidFill>
                  <a:schemeClr val="bg1">
                    <a:lumMod val="50000"/>
                  </a:schemeClr>
                </a:solidFill>
              </a:rPr>
              <a:t>Genome assembly using </a:t>
            </a:r>
            <a:r>
              <a:rPr lang="en-US" err="1">
                <a:solidFill>
                  <a:schemeClr val="bg1">
                    <a:lumMod val="50000"/>
                  </a:schemeClr>
                </a:solidFill>
              </a:rPr>
              <a:t>Flye</a:t>
            </a:r>
            <a:endParaRPr lang="en-US">
              <a:solidFill>
                <a:schemeClr val="bg1">
                  <a:lumMod val="50000"/>
                </a:schemeClr>
              </a:solidFill>
            </a:endParaRPr>
          </a:p>
          <a:p>
            <a:pPr lvl="1"/>
            <a:r>
              <a:rPr lang="en-US">
                <a:solidFill>
                  <a:schemeClr val="bg1">
                    <a:lumMod val="50000"/>
                  </a:schemeClr>
                </a:solidFill>
              </a:rPr>
              <a:t>How many contigs? What length?</a:t>
            </a:r>
          </a:p>
          <a:p>
            <a:r>
              <a:rPr lang="en-US">
                <a:solidFill>
                  <a:schemeClr val="bg1">
                    <a:lumMod val="50000"/>
                  </a:schemeClr>
                </a:solidFill>
              </a:rPr>
              <a:t>Visualize assembly using Bandage</a:t>
            </a:r>
          </a:p>
          <a:p>
            <a:pPr lvl="1"/>
            <a:r>
              <a:rPr lang="en-US">
                <a:solidFill>
                  <a:schemeClr val="bg1">
                    <a:lumMod val="50000"/>
                  </a:schemeClr>
                </a:solidFill>
              </a:rPr>
              <a:t>Do reads support contigs connecting?</a:t>
            </a:r>
          </a:p>
          <a:p>
            <a:r>
              <a:rPr lang="en-US"/>
              <a:t>Annotation using </a:t>
            </a:r>
            <a:r>
              <a:rPr lang="en-US" err="1"/>
              <a:t>GeSeq</a:t>
            </a:r>
            <a:endParaRPr lang="en-US"/>
          </a:p>
        </p:txBody>
      </p:sp>
      <p:pic>
        <p:nvPicPr>
          <p:cNvPr id="5" name="Picture 4" descr="Chart, diagram&#10;&#10;Description automatically generated">
            <a:extLst>
              <a:ext uri="{FF2B5EF4-FFF2-40B4-BE49-F238E27FC236}">
                <a16:creationId xmlns:a16="http://schemas.microsoft.com/office/drawing/2014/main" id="{F0DAF640-A263-78BA-B725-13EEA26DF095}"/>
              </a:ext>
            </a:extLst>
          </p:cNvPr>
          <p:cNvPicPr>
            <a:picLocks noChangeAspect="1"/>
          </p:cNvPicPr>
          <p:nvPr/>
        </p:nvPicPr>
        <p:blipFill rotWithShape="1">
          <a:blip r:embed="rId3"/>
          <a:srcRect t="10772" r="5484"/>
          <a:stretch/>
        </p:blipFill>
        <p:spPr>
          <a:xfrm>
            <a:off x="6342743" y="1925193"/>
            <a:ext cx="5225144" cy="4932807"/>
          </a:xfrm>
          <a:prstGeom prst="rect">
            <a:avLst/>
          </a:prstGeom>
        </p:spPr>
      </p:pic>
      <p:sp>
        <p:nvSpPr>
          <p:cNvPr id="6" name="TextBox 5">
            <a:extLst>
              <a:ext uri="{FF2B5EF4-FFF2-40B4-BE49-F238E27FC236}">
                <a16:creationId xmlns:a16="http://schemas.microsoft.com/office/drawing/2014/main" id="{8CC4EC89-B600-DA2C-2E4B-5AA62735E060}"/>
              </a:ext>
            </a:extLst>
          </p:cNvPr>
          <p:cNvSpPr txBox="1"/>
          <p:nvPr/>
        </p:nvSpPr>
        <p:spPr>
          <a:xfrm>
            <a:off x="8171542" y="3701142"/>
            <a:ext cx="1828800" cy="307777"/>
          </a:xfrm>
          <a:prstGeom prst="rect">
            <a:avLst/>
          </a:prstGeom>
          <a:solidFill>
            <a:schemeClr val="bg1"/>
          </a:solidFill>
        </p:spPr>
        <p:txBody>
          <a:bodyPr wrap="square" rtlCol="0">
            <a:spAutoFit/>
          </a:bodyPr>
          <a:lstStyle/>
          <a:p>
            <a:r>
              <a:rPr lang="en-US" sz="1400" i="1"/>
              <a:t>Campanula americana</a:t>
            </a:r>
          </a:p>
        </p:txBody>
      </p:sp>
    </p:spTree>
    <p:extLst>
      <p:ext uri="{BB962C8B-B14F-4D97-AF65-F5344CB8AC3E}">
        <p14:creationId xmlns:p14="http://schemas.microsoft.com/office/powerpoint/2010/main" val="3150125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B32B-746D-10B9-D2CE-5F3F54711BDA}"/>
              </a:ext>
            </a:extLst>
          </p:cNvPr>
          <p:cNvSpPr>
            <a:spLocks noGrp="1"/>
          </p:cNvSpPr>
          <p:nvPr>
            <p:ph type="title"/>
          </p:nvPr>
        </p:nvSpPr>
        <p:spPr/>
        <p:txBody>
          <a:bodyPr>
            <a:noAutofit/>
          </a:bodyPr>
          <a:lstStyle/>
          <a:p>
            <a:r>
              <a:rPr lang="en-US" sz="3600"/>
              <a:t>Is there a relationship between extent of structural variation in the chloroplast genome in </a:t>
            </a:r>
            <a:r>
              <a:rPr lang="en-US" sz="3600" i="1"/>
              <a:t>C. americana </a:t>
            </a:r>
            <a:r>
              <a:rPr lang="en-US" sz="3600"/>
              <a:t>and strength of genetic incompatibility?</a:t>
            </a:r>
          </a:p>
        </p:txBody>
      </p:sp>
      <p:sp>
        <p:nvSpPr>
          <p:cNvPr id="3" name="Content Placeholder 2">
            <a:extLst>
              <a:ext uri="{FF2B5EF4-FFF2-40B4-BE49-F238E27FC236}">
                <a16:creationId xmlns:a16="http://schemas.microsoft.com/office/drawing/2014/main" id="{C798E6BC-54E5-C155-F4AE-A05CFA8358F0}"/>
              </a:ext>
            </a:extLst>
          </p:cNvPr>
          <p:cNvSpPr>
            <a:spLocks noGrp="1"/>
          </p:cNvSpPr>
          <p:nvPr>
            <p:ph idx="1"/>
          </p:nvPr>
        </p:nvSpPr>
        <p:spPr>
          <a:xfrm>
            <a:off x="838200" y="2141537"/>
            <a:ext cx="10515600" cy="4351338"/>
          </a:xfrm>
        </p:spPr>
        <p:txBody>
          <a:bodyPr/>
          <a:lstStyle/>
          <a:p>
            <a:pPr marL="0" indent="0">
              <a:buNone/>
            </a:pPr>
            <a:r>
              <a:rPr lang="en-US" dirty="0"/>
              <a:t>Our approach</a:t>
            </a:r>
          </a:p>
          <a:p>
            <a:pPr marL="914400" lvl="1" indent="-457200">
              <a:buAutoNum type="arabicParenR"/>
            </a:pPr>
            <a:r>
              <a:rPr lang="en-US" dirty="0">
                <a:solidFill>
                  <a:schemeClr val="accent3"/>
                </a:solidFill>
              </a:rPr>
              <a:t>Cross plants from different genetic lineages</a:t>
            </a:r>
          </a:p>
          <a:p>
            <a:pPr marL="914400" lvl="1" indent="-457200">
              <a:buAutoNum type="arabicParenR"/>
            </a:pPr>
            <a:r>
              <a:rPr lang="en-US" dirty="0">
                <a:solidFill>
                  <a:schemeClr val="accent3"/>
                </a:solidFill>
              </a:rPr>
              <a:t>Germinate the seeds and score the strength of genetic incompatibility</a:t>
            </a:r>
          </a:p>
          <a:p>
            <a:pPr marL="914400" lvl="1" indent="-457200">
              <a:buAutoNum type="arabicParenR"/>
            </a:pPr>
            <a:r>
              <a:rPr lang="en-US" dirty="0">
                <a:solidFill>
                  <a:schemeClr val="accent3"/>
                </a:solidFill>
              </a:rPr>
              <a:t>Extract DNA from the parental plants and sequence the full chloroplast genome</a:t>
            </a:r>
          </a:p>
          <a:p>
            <a:pPr marL="914400" lvl="1" indent="-457200">
              <a:buAutoNum type="arabicParenR"/>
            </a:pPr>
            <a:r>
              <a:rPr lang="en-US" dirty="0"/>
              <a:t>Assemble the chloroplast genome de-novo</a:t>
            </a:r>
          </a:p>
          <a:p>
            <a:pPr marL="914400" lvl="1" indent="-457200">
              <a:buAutoNum type="arabicParenR"/>
            </a:pPr>
            <a:r>
              <a:rPr lang="en-US" b="1" dirty="0"/>
              <a:t>Compare de-novo assemblies from parental plants to score number of structural variants</a:t>
            </a:r>
          </a:p>
          <a:p>
            <a:pPr marL="914400" lvl="1" indent="-457200">
              <a:buAutoNum type="arabicParenR"/>
            </a:pPr>
            <a:r>
              <a:rPr lang="en-US" dirty="0"/>
              <a:t>Graph strength of genetic incompatibility against number of structural variants to determine if there is a relationship</a:t>
            </a:r>
          </a:p>
        </p:txBody>
      </p:sp>
    </p:spTree>
    <p:extLst>
      <p:ext uri="{BB962C8B-B14F-4D97-AF65-F5344CB8AC3E}">
        <p14:creationId xmlns:p14="http://schemas.microsoft.com/office/powerpoint/2010/main" val="8787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65AB5-FFC3-E4A6-DC9D-CAD0F22A727D}"/>
              </a:ext>
            </a:extLst>
          </p:cNvPr>
          <p:cNvSpPr>
            <a:spLocks noGrp="1"/>
          </p:cNvSpPr>
          <p:nvPr>
            <p:ph type="title"/>
          </p:nvPr>
        </p:nvSpPr>
        <p:spPr/>
        <p:txBody>
          <a:bodyPr>
            <a:normAutofit/>
          </a:bodyPr>
          <a:lstStyle/>
          <a:p>
            <a:r>
              <a:rPr lang="en-US" sz="3600"/>
              <a:t>Our approach – comparing assemblies to score structural variation</a:t>
            </a:r>
          </a:p>
        </p:txBody>
      </p:sp>
      <p:sp>
        <p:nvSpPr>
          <p:cNvPr id="3" name="Content Placeholder 2">
            <a:extLst>
              <a:ext uri="{FF2B5EF4-FFF2-40B4-BE49-F238E27FC236}">
                <a16:creationId xmlns:a16="http://schemas.microsoft.com/office/drawing/2014/main" id="{A1F87422-1E2A-7A58-60EC-36AEAD1DAF5C}"/>
              </a:ext>
            </a:extLst>
          </p:cNvPr>
          <p:cNvSpPr>
            <a:spLocks noGrp="1"/>
          </p:cNvSpPr>
          <p:nvPr>
            <p:ph idx="1"/>
          </p:nvPr>
        </p:nvSpPr>
        <p:spPr/>
        <p:txBody>
          <a:bodyPr/>
          <a:lstStyle/>
          <a:p>
            <a:r>
              <a:rPr lang="en-US"/>
              <a:t>Use Mummer/</a:t>
            </a:r>
            <a:r>
              <a:rPr lang="en-US" err="1"/>
              <a:t>nucmer</a:t>
            </a:r>
            <a:r>
              <a:rPr lang="en-US"/>
              <a:t> to align and compare two genome assemblies</a:t>
            </a:r>
          </a:p>
          <a:p>
            <a:pPr lvl="1"/>
            <a:r>
              <a:rPr lang="en-US"/>
              <a:t>Compare your group’s assembly to another group’s assembly</a:t>
            </a:r>
          </a:p>
          <a:p>
            <a:r>
              <a:rPr lang="en-US"/>
              <a:t>Use </a:t>
            </a:r>
            <a:r>
              <a:rPr lang="en-US" b="0" i="0" err="1">
                <a:solidFill>
                  <a:srgbClr val="000000"/>
                </a:solidFill>
                <a:effectLst/>
              </a:rPr>
              <a:t>Assemblytics</a:t>
            </a:r>
            <a:r>
              <a:rPr lang="en-US" b="0" i="0">
                <a:solidFill>
                  <a:srgbClr val="000000"/>
                </a:solidFill>
                <a:effectLst/>
              </a:rPr>
              <a:t> to examine the two-genome alignment and scor</a:t>
            </a:r>
            <a:r>
              <a:rPr lang="en-US">
                <a:solidFill>
                  <a:srgbClr val="000000"/>
                </a:solidFill>
              </a:rPr>
              <a:t>e structural variants</a:t>
            </a:r>
            <a:endParaRPr lang="en-US" b="0" i="0">
              <a:solidFill>
                <a:srgbClr val="000000"/>
              </a:solidFill>
              <a:effectLst/>
            </a:endParaRPr>
          </a:p>
          <a:p>
            <a:endParaRPr lang="en-US"/>
          </a:p>
        </p:txBody>
      </p:sp>
    </p:spTree>
    <p:extLst>
      <p:ext uri="{BB962C8B-B14F-4D97-AF65-F5344CB8AC3E}">
        <p14:creationId xmlns:p14="http://schemas.microsoft.com/office/powerpoint/2010/main" val="204471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143A-071E-8F9B-3907-660D3088A803}"/>
              </a:ext>
            </a:extLst>
          </p:cNvPr>
          <p:cNvSpPr>
            <a:spLocks noGrp="1"/>
          </p:cNvSpPr>
          <p:nvPr>
            <p:ph type="title"/>
          </p:nvPr>
        </p:nvSpPr>
        <p:spPr/>
        <p:txBody>
          <a:bodyPr/>
          <a:lstStyle/>
          <a:p>
            <a:r>
              <a:rPr lang="en-US" dirty="0"/>
              <a:t>Phenotyping Seedlings</a:t>
            </a:r>
          </a:p>
        </p:txBody>
      </p:sp>
      <p:sp>
        <p:nvSpPr>
          <p:cNvPr id="3" name="Content Placeholder 2">
            <a:extLst>
              <a:ext uri="{FF2B5EF4-FFF2-40B4-BE49-F238E27FC236}">
                <a16:creationId xmlns:a16="http://schemas.microsoft.com/office/drawing/2014/main" id="{0BAB07E4-CC1F-1278-610F-9A2611E8440B}"/>
              </a:ext>
            </a:extLst>
          </p:cNvPr>
          <p:cNvSpPr>
            <a:spLocks noGrp="1"/>
          </p:cNvSpPr>
          <p:nvPr>
            <p:ph idx="1"/>
          </p:nvPr>
        </p:nvSpPr>
        <p:spPr>
          <a:xfrm>
            <a:off x="562583" y="1638961"/>
            <a:ext cx="5000017" cy="4853913"/>
          </a:xfrm>
        </p:spPr>
        <p:txBody>
          <a:bodyPr>
            <a:normAutofit fontScale="92500"/>
          </a:bodyPr>
          <a:lstStyle/>
          <a:p>
            <a:r>
              <a:rPr lang="en-US" dirty="0"/>
              <a:t>Green: Compatible (None)</a:t>
            </a:r>
          </a:p>
          <a:p>
            <a:r>
              <a:rPr lang="en-US" dirty="0"/>
              <a:t>Yellow: Moderate incompatibility</a:t>
            </a:r>
          </a:p>
          <a:p>
            <a:r>
              <a:rPr lang="en-US" dirty="0"/>
              <a:t>White: High incompatibility</a:t>
            </a:r>
          </a:p>
          <a:p>
            <a:endParaRPr lang="en-US" dirty="0"/>
          </a:p>
          <a:p>
            <a:r>
              <a:rPr lang="en-US" dirty="0"/>
              <a:t>Complication</a:t>
            </a:r>
          </a:p>
          <a:p>
            <a:pPr lvl="1"/>
            <a:r>
              <a:rPr lang="en-US" dirty="0"/>
              <a:t>Chloroplast inheritance is not always maternal</a:t>
            </a:r>
          </a:p>
          <a:p>
            <a:pPr lvl="1"/>
            <a:r>
              <a:rPr lang="en-US" dirty="0"/>
              <a:t>If you see a mix of green and white seedlings, green is likely paternal inheritance</a:t>
            </a:r>
          </a:p>
          <a:p>
            <a:pPr lvl="1"/>
            <a:r>
              <a:rPr lang="en-US" dirty="0"/>
              <a:t>Score most incompatible seedlings observed</a:t>
            </a:r>
          </a:p>
        </p:txBody>
      </p:sp>
      <p:grpSp>
        <p:nvGrpSpPr>
          <p:cNvPr id="6" name="Group 5">
            <a:extLst>
              <a:ext uri="{FF2B5EF4-FFF2-40B4-BE49-F238E27FC236}">
                <a16:creationId xmlns:a16="http://schemas.microsoft.com/office/drawing/2014/main" id="{D80B129A-CAA0-BAD1-2067-7152D7F29298}"/>
              </a:ext>
            </a:extLst>
          </p:cNvPr>
          <p:cNvGrpSpPr/>
          <p:nvPr/>
        </p:nvGrpSpPr>
        <p:grpSpPr>
          <a:xfrm>
            <a:off x="6594798" y="1771179"/>
            <a:ext cx="4042746" cy="1133458"/>
            <a:chOff x="1398683" y="5359417"/>
            <a:chExt cx="4042746" cy="1133458"/>
          </a:xfrm>
        </p:grpSpPr>
        <p:pic>
          <p:nvPicPr>
            <p:cNvPr id="4" name="Picture 3" descr="A picture containing plant&#10;&#10;Description automatically generated">
              <a:extLst>
                <a:ext uri="{FF2B5EF4-FFF2-40B4-BE49-F238E27FC236}">
                  <a16:creationId xmlns:a16="http://schemas.microsoft.com/office/drawing/2014/main" id="{280313F8-9BDD-5800-0C24-F1904B4CA51A}"/>
                </a:ext>
              </a:extLst>
            </p:cNvPr>
            <p:cNvPicPr>
              <a:picLocks noChangeAspect="1"/>
            </p:cNvPicPr>
            <p:nvPr/>
          </p:nvPicPr>
          <p:blipFill>
            <a:blip r:embed="rId3"/>
            <a:stretch>
              <a:fillRect/>
            </a:stretch>
          </p:blipFill>
          <p:spPr>
            <a:xfrm>
              <a:off x="1398683" y="5359417"/>
              <a:ext cx="1771028" cy="1133458"/>
            </a:xfrm>
            <a:prstGeom prst="rect">
              <a:avLst/>
            </a:prstGeom>
          </p:spPr>
        </p:pic>
        <p:pic>
          <p:nvPicPr>
            <p:cNvPr id="5" name="Picture 4">
              <a:extLst>
                <a:ext uri="{FF2B5EF4-FFF2-40B4-BE49-F238E27FC236}">
                  <a16:creationId xmlns:a16="http://schemas.microsoft.com/office/drawing/2014/main" id="{7EEAD893-00EE-3832-FE59-E8264176B44D}"/>
                </a:ext>
              </a:extLst>
            </p:cNvPr>
            <p:cNvPicPr>
              <a:picLocks noChangeAspect="1"/>
            </p:cNvPicPr>
            <p:nvPr/>
          </p:nvPicPr>
          <p:blipFill>
            <a:blip r:embed="rId4"/>
            <a:stretch>
              <a:fillRect/>
            </a:stretch>
          </p:blipFill>
          <p:spPr>
            <a:xfrm>
              <a:off x="3169710" y="5359417"/>
              <a:ext cx="2271719" cy="1133458"/>
            </a:xfrm>
            <a:prstGeom prst="rect">
              <a:avLst/>
            </a:prstGeom>
          </p:spPr>
        </p:pic>
      </p:grpSp>
      <p:pic>
        <p:nvPicPr>
          <p:cNvPr id="7" name="Picture 6">
            <a:extLst>
              <a:ext uri="{FF2B5EF4-FFF2-40B4-BE49-F238E27FC236}">
                <a16:creationId xmlns:a16="http://schemas.microsoft.com/office/drawing/2014/main" id="{6F3CBCE4-5A03-784A-20A2-001F2820B83D}"/>
              </a:ext>
            </a:extLst>
          </p:cNvPr>
          <p:cNvPicPr>
            <a:picLocks noChangeAspect="1"/>
          </p:cNvPicPr>
          <p:nvPr/>
        </p:nvPicPr>
        <p:blipFill>
          <a:blip r:embed="rId5"/>
          <a:stretch>
            <a:fillRect/>
          </a:stretch>
        </p:blipFill>
        <p:spPr>
          <a:xfrm>
            <a:off x="5562600" y="3953364"/>
            <a:ext cx="4045857" cy="2352385"/>
          </a:xfrm>
          <a:prstGeom prst="rect">
            <a:avLst/>
          </a:prstGeom>
        </p:spPr>
      </p:pic>
      <p:pic>
        <p:nvPicPr>
          <p:cNvPr id="8" name="Picture 7">
            <a:extLst>
              <a:ext uri="{FF2B5EF4-FFF2-40B4-BE49-F238E27FC236}">
                <a16:creationId xmlns:a16="http://schemas.microsoft.com/office/drawing/2014/main" id="{D2E9F17B-7EFC-C7FD-32C3-A08D57DA6880}"/>
              </a:ext>
            </a:extLst>
          </p:cNvPr>
          <p:cNvPicPr>
            <a:picLocks noChangeAspect="1"/>
          </p:cNvPicPr>
          <p:nvPr/>
        </p:nvPicPr>
        <p:blipFill rotWithShape="1">
          <a:blip r:embed="rId6"/>
          <a:srcRect r="49443"/>
          <a:stretch/>
        </p:blipFill>
        <p:spPr>
          <a:xfrm>
            <a:off x="10000303" y="4315731"/>
            <a:ext cx="1887164" cy="1703161"/>
          </a:xfrm>
          <a:prstGeom prst="rect">
            <a:avLst/>
          </a:prstGeom>
        </p:spPr>
      </p:pic>
      <p:sp>
        <p:nvSpPr>
          <p:cNvPr id="9" name="TextBox 8">
            <a:extLst>
              <a:ext uri="{FF2B5EF4-FFF2-40B4-BE49-F238E27FC236}">
                <a16:creationId xmlns:a16="http://schemas.microsoft.com/office/drawing/2014/main" id="{0052E58E-30A2-9954-04F5-EB2E42302DAF}"/>
              </a:ext>
            </a:extLst>
          </p:cNvPr>
          <p:cNvSpPr txBox="1"/>
          <p:nvPr/>
        </p:nvSpPr>
        <p:spPr>
          <a:xfrm>
            <a:off x="10869410" y="3577068"/>
            <a:ext cx="1567543" cy="369332"/>
          </a:xfrm>
          <a:prstGeom prst="rect">
            <a:avLst/>
          </a:prstGeom>
          <a:noFill/>
        </p:spPr>
        <p:txBody>
          <a:bodyPr wrap="square" rtlCol="0">
            <a:spAutoFit/>
          </a:bodyPr>
          <a:lstStyle/>
          <a:p>
            <a:r>
              <a:rPr lang="en-US" dirty="0"/>
              <a:t>Appalachian</a:t>
            </a:r>
          </a:p>
        </p:txBody>
      </p:sp>
      <p:sp>
        <p:nvSpPr>
          <p:cNvPr id="10" name="TextBox 9">
            <a:extLst>
              <a:ext uri="{FF2B5EF4-FFF2-40B4-BE49-F238E27FC236}">
                <a16:creationId xmlns:a16="http://schemas.microsoft.com/office/drawing/2014/main" id="{6135E0CA-F31D-68AE-EBE3-1D718EAA022D}"/>
              </a:ext>
            </a:extLst>
          </p:cNvPr>
          <p:cNvSpPr txBox="1"/>
          <p:nvPr/>
        </p:nvSpPr>
        <p:spPr>
          <a:xfrm>
            <a:off x="9717174" y="3580550"/>
            <a:ext cx="1567543" cy="369332"/>
          </a:xfrm>
          <a:prstGeom prst="rect">
            <a:avLst/>
          </a:prstGeom>
          <a:noFill/>
        </p:spPr>
        <p:txBody>
          <a:bodyPr wrap="square" rtlCol="0">
            <a:spAutoFit/>
          </a:bodyPr>
          <a:lstStyle/>
          <a:p>
            <a:r>
              <a:rPr lang="en-US" dirty="0"/>
              <a:t>Western</a:t>
            </a:r>
          </a:p>
        </p:txBody>
      </p:sp>
      <p:cxnSp>
        <p:nvCxnSpPr>
          <p:cNvPr id="11" name="Straight Arrow Connector 10">
            <a:extLst>
              <a:ext uri="{FF2B5EF4-FFF2-40B4-BE49-F238E27FC236}">
                <a16:creationId xmlns:a16="http://schemas.microsoft.com/office/drawing/2014/main" id="{64E44352-2476-580A-02D2-F9C8BC8B3570}"/>
              </a:ext>
            </a:extLst>
          </p:cNvPr>
          <p:cNvCxnSpPr>
            <a:cxnSpLocks/>
          </p:cNvCxnSpPr>
          <p:nvPr/>
        </p:nvCxnSpPr>
        <p:spPr>
          <a:xfrm>
            <a:off x="10196196" y="3953364"/>
            <a:ext cx="441348" cy="649056"/>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8E5030-36D5-26C2-22CF-C450ECC4D452}"/>
              </a:ext>
            </a:extLst>
          </p:cNvPr>
          <p:cNvCxnSpPr>
            <a:cxnSpLocks/>
          </p:cNvCxnSpPr>
          <p:nvPr/>
        </p:nvCxnSpPr>
        <p:spPr>
          <a:xfrm flipH="1">
            <a:off x="11103695" y="3953364"/>
            <a:ext cx="652876" cy="923864"/>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30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7D93-4FE0-A2E5-06C0-8914520A57A8}"/>
              </a:ext>
            </a:extLst>
          </p:cNvPr>
          <p:cNvSpPr>
            <a:spLocks noGrp="1"/>
          </p:cNvSpPr>
          <p:nvPr>
            <p:ph type="title"/>
          </p:nvPr>
        </p:nvSpPr>
        <p:spPr/>
        <p:txBody>
          <a:bodyPr>
            <a:normAutofit/>
          </a:bodyPr>
          <a:lstStyle/>
          <a:p>
            <a:r>
              <a:rPr lang="en-US" sz="3600"/>
              <a:t>What relationship do you expect?</a:t>
            </a:r>
          </a:p>
        </p:txBody>
      </p:sp>
      <p:cxnSp>
        <p:nvCxnSpPr>
          <p:cNvPr id="5" name="Straight Arrow Connector 4">
            <a:extLst>
              <a:ext uri="{FF2B5EF4-FFF2-40B4-BE49-F238E27FC236}">
                <a16:creationId xmlns:a16="http://schemas.microsoft.com/office/drawing/2014/main" id="{C7BA84A6-60F8-9252-1729-C7F9DA29C0C6}"/>
              </a:ext>
            </a:extLst>
          </p:cNvPr>
          <p:cNvCxnSpPr>
            <a:cxnSpLocks/>
          </p:cNvCxnSpPr>
          <p:nvPr/>
        </p:nvCxnSpPr>
        <p:spPr>
          <a:xfrm>
            <a:off x="4864100" y="5880625"/>
            <a:ext cx="6489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D97048A-CFAB-E9C5-1936-B178B1E39DA8}"/>
              </a:ext>
            </a:extLst>
          </p:cNvPr>
          <p:cNvCxnSpPr>
            <a:cxnSpLocks/>
          </p:cNvCxnSpPr>
          <p:nvPr/>
        </p:nvCxnSpPr>
        <p:spPr>
          <a:xfrm flipV="1">
            <a:off x="4878614" y="1444696"/>
            <a:ext cx="0" cy="44504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0D6B8C-86D2-F0AB-4BFB-2666DC3FCF2B}"/>
              </a:ext>
            </a:extLst>
          </p:cNvPr>
          <p:cNvSpPr txBox="1"/>
          <p:nvPr/>
        </p:nvSpPr>
        <p:spPr>
          <a:xfrm>
            <a:off x="5713185" y="6031210"/>
            <a:ext cx="4804228" cy="461665"/>
          </a:xfrm>
          <a:prstGeom prst="rect">
            <a:avLst/>
          </a:prstGeom>
          <a:noFill/>
        </p:spPr>
        <p:txBody>
          <a:bodyPr wrap="square" rtlCol="0">
            <a:spAutoFit/>
          </a:bodyPr>
          <a:lstStyle/>
          <a:p>
            <a:pPr algn="ctr"/>
            <a:r>
              <a:rPr lang="en-US" sz="2400"/>
              <a:t>Number of structural variants</a:t>
            </a:r>
          </a:p>
        </p:txBody>
      </p:sp>
      <p:sp>
        <p:nvSpPr>
          <p:cNvPr id="12" name="TextBox 11">
            <a:extLst>
              <a:ext uri="{FF2B5EF4-FFF2-40B4-BE49-F238E27FC236}">
                <a16:creationId xmlns:a16="http://schemas.microsoft.com/office/drawing/2014/main" id="{36B3F4FC-2EB1-9475-5340-A0B12D21E7CF}"/>
              </a:ext>
            </a:extLst>
          </p:cNvPr>
          <p:cNvSpPr txBox="1"/>
          <p:nvPr/>
        </p:nvSpPr>
        <p:spPr>
          <a:xfrm>
            <a:off x="296642" y="3244186"/>
            <a:ext cx="2561765" cy="830997"/>
          </a:xfrm>
          <a:prstGeom prst="rect">
            <a:avLst/>
          </a:prstGeom>
          <a:noFill/>
        </p:spPr>
        <p:txBody>
          <a:bodyPr wrap="square" rtlCol="0">
            <a:spAutoFit/>
          </a:bodyPr>
          <a:lstStyle/>
          <a:p>
            <a:pPr algn="ctr"/>
            <a:r>
              <a:rPr lang="en-US" sz="2400"/>
              <a:t>Strength of genetic incompatibility</a:t>
            </a:r>
          </a:p>
        </p:txBody>
      </p:sp>
      <p:pic>
        <p:nvPicPr>
          <p:cNvPr id="13" name="Picture 12" descr="IMG_1955.JPG">
            <a:extLst>
              <a:ext uri="{FF2B5EF4-FFF2-40B4-BE49-F238E27FC236}">
                <a16:creationId xmlns:a16="http://schemas.microsoft.com/office/drawing/2014/main" id="{EE4F99E8-DD4C-1315-ACFC-1B80E355A7C1}"/>
              </a:ext>
            </a:extLst>
          </p:cNvPr>
          <p:cNvPicPr>
            <a:picLocks noChangeAspect="1"/>
          </p:cNvPicPr>
          <p:nvPr/>
        </p:nvPicPr>
        <p:blipFill rotWithShape="1">
          <a:blip r:embed="rId3">
            <a:extLst>
              <a:ext uri="{28A0092B-C50C-407E-A947-70E740481C1C}">
                <a14:useLocalDpi xmlns:a14="http://schemas.microsoft.com/office/drawing/2010/main" val="0"/>
              </a:ext>
            </a:extLst>
          </a:blip>
          <a:srcRect l="9405" t="206" r="32511" b="43"/>
          <a:stretch/>
        </p:blipFill>
        <p:spPr>
          <a:xfrm rot="5400000">
            <a:off x="3322146" y="4352725"/>
            <a:ext cx="1145265" cy="1475101"/>
          </a:xfrm>
          <a:prstGeom prst="rect">
            <a:avLst/>
          </a:prstGeom>
        </p:spPr>
      </p:pic>
      <p:pic>
        <p:nvPicPr>
          <p:cNvPr id="14" name="Picture 13" descr="Figure2.pdf">
            <a:extLst>
              <a:ext uri="{FF2B5EF4-FFF2-40B4-BE49-F238E27FC236}">
                <a16:creationId xmlns:a16="http://schemas.microsoft.com/office/drawing/2014/main" id="{92D1C0CE-C553-07CA-D7C4-D5CF7A7044D8}"/>
              </a:ext>
            </a:extLst>
          </p:cNvPr>
          <p:cNvPicPr>
            <a:picLocks noChangeAspect="1"/>
          </p:cNvPicPr>
          <p:nvPr/>
        </p:nvPicPr>
        <p:blipFill rotWithShape="1">
          <a:blip r:embed="rId4">
            <a:extLst>
              <a:ext uri="{28A0092B-C50C-407E-A947-70E740481C1C}">
                <a14:useLocalDpi xmlns:a14="http://schemas.microsoft.com/office/drawing/2010/main" val="0"/>
              </a:ext>
            </a:extLst>
          </a:blip>
          <a:srcRect l="63508"/>
          <a:stretch/>
        </p:blipFill>
        <p:spPr>
          <a:xfrm>
            <a:off x="3157228" y="3219033"/>
            <a:ext cx="1495439" cy="1128852"/>
          </a:xfrm>
          <a:prstGeom prst="rect">
            <a:avLst/>
          </a:prstGeom>
        </p:spPr>
      </p:pic>
      <p:pic>
        <p:nvPicPr>
          <p:cNvPr id="15" name="Picture 14">
            <a:extLst>
              <a:ext uri="{FF2B5EF4-FFF2-40B4-BE49-F238E27FC236}">
                <a16:creationId xmlns:a16="http://schemas.microsoft.com/office/drawing/2014/main" id="{262A02D6-4F2D-403D-6720-342B05E597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0459" t="65394" r="69518" b="18454"/>
          <a:stretch/>
        </p:blipFill>
        <p:spPr>
          <a:xfrm>
            <a:off x="3157228" y="1845798"/>
            <a:ext cx="1469494" cy="1164143"/>
          </a:xfrm>
          <a:prstGeom prst="rect">
            <a:avLst/>
          </a:prstGeom>
        </p:spPr>
      </p:pic>
      <p:cxnSp>
        <p:nvCxnSpPr>
          <p:cNvPr id="17" name="Straight Connector 16">
            <a:extLst>
              <a:ext uri="{FF2B5EF4-FFF2-40B4-BE49-F238E27FC236}">
                <a16:creationId xmlns:a16="http://schemas.microsoft.com/office/drawing/2014/main" id="{A5B617FC-5C01-1F18-B045-6FEBD6237957}"/>
              </a:ext>
            </a:extLst>
          </p:cNvPr>
          <p:cNvCxnSpPr>
            <a:cxnSpLocks/>
          </p:cNvCxnSpPr>
          <p:nvPr/>
        </p:nvCxnSpPr>
        <p:spPr>
          <a:xfrm flipV="1">
            <a:off x="5152571" y="1690688"/>
            <a:ext cx="5515429" cy="3723141"/>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06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68309" y="1042710"/>
            <a:ext cx="6865851" cy="5811157"/>
          </a:xfrm>
          <a:prstGeom prst="rect">
            <a:avLst/>
          </a:prstGeom>
        </p:spPr>
      </p:pic>
      <p:pic>
        <p:nvPicPr>
          <p:cNvPr id="5" name="Picture 4" descr="IMG_1955.JPG"/>
          <p:cNvPicPr>
            <a:picLocks noChangeAspect="1"/>
          </p:cNvPicPr>
          <p:nvPr/>
        </p:nvPicPr>
        <p:blipFill rotWithShape="1">
          <a:blip r:embed="rId4">
            <a:extLst>
              <a:ext uri="{28A0092B-C50C-407E-A947-70E740481C1C}">
                <a14:useLocalDpi xmlns:a14="http://schemas.microsoft.com/office/drawing/2010/main" val="0"/>
              </a:ext>
            </a:extLst>
          </a:blip>
          <a:srcRect l="9405" t="206" r="32511" b="43"/>
          <a:stretch/>
        </p:blipFill>
        <p:spPr>
          <a:xfrm rot="5400000">
            <a:off x="975817" y="1110415"/>
            <a:ext cx="1145265" cy="1475101"/>
          </a:xfrm>
          <a:prstGeom prst="rect">
            <a:avLst/>
          </a:prstGeom>
        </p:spPr>
      </p:pic>
      <p:pic>
        <p:nvPicPr>
          <p:cNvPr id="6" name="Picture 5" descr="Figure2.pdf"/>
          <p:cNvPicPr>
            <a:picLocks noChangeAspect="1"/>
          </p:cNvPicPr>
          <p:nvPr/>
        </p:nvPicPr>
        <p:blipFill rotWithShape="1">
          <a:blip r:embed="rId5">
            <a:extLst>
              <a:ext uri="{28A0092B-C50C-407E-A947-70E740481C1C}">
                <a14:useLocalDpi xmlns:a14="http://schemas.microsoft.com/office/drawing/2010/main" val="0"/>
              </a:ext>
            </a:extLst>
          </a:blip>
          <a:srcRect l="63508"/>
          <a:stretch/>
        </p:blipFill>
        <p:spPr>
          <a:xfrm>
            <a:off x="810899" y="2681148"/>
            <a:ext cx="1495439" cy="1128852"/>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a:ext>
            </a:extLst>
          </a:blip>
          <a:srcRect l="10459" t="65394" r="69518" b="18454"/>
          <a:stretch/>
        </p:blipFill>
        <p:spPr>
          <a:xfrm>
            <a:off x="810899" y="4070550"/>
            <a:ext cx="1469494" cy="1164143"/>
          </a:xfrm>
          <a:prstGeom prst="rect">
            <a:avLst/>
          </a:prstGeom>
        </p:spPr>
      </p:pic>
      <p:sp>
        <p:nvSpPr>
          <p:cNvPr id="8" name="Title 9"/>
          <p:cNvSpPr txBox="1">
            <a:spLocks/>
          </p:cNvSpPr>
          <p:nvPr/>
        </p:nvSpPr>
        <p:spPr>
          <a:xfrm>
            <a:off x="477982" y="0"/>
            <a:ext cx="102480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Speciation as a gradual accumulation of genetic incompatibility and thus reproductive isolation</a:t>
            </a:r>
          </a:p>
        </p:txBody>
      </p:sp>
      <p:sp>
        <p:nvSpPr>
          <p:cNvPr id="9" name="TextBox 8">
            <a:extLst>
              <a:ext uri="{FF2B5EF4-FFF2-40B4-BE49-F238E27FC236}">
                <a16:creationId xmlns:a16="http://schemas.microsoft.com/office/drawing/2014/main" id="{FDAE13F0-C3E6-45BA-E540-D659F9D7DB07}"/>
              </a:ext>
            </a:extLst>
          </p:cNvPr>
          <p:cNvSpPr txBox="1"/>
          <p:nvPr/>
        </p:nvSpPr>
        <p:spPr>
          <a:xfrm>
            <a:off x="8714159" y="1912766"/>
            <a:ext cx="3010328" cy="1015663"/>
          </a:xfrm>
          <a:prstGeom prst="rect">
            <a:avLst/>
          </a:prstGeom>
          <a:noFill/>
          <a:ln>
            <a:solidFill>
              <a:schemeClr val="tx1"/>
            </a:solidFill>
          </a:ln>
        </p:spPr>
        <p:txBody>
          <a:bodyPr wrap="square" rtlCol="0">
            <a:spAutoFit/>
          </a:bodyPr>
          <a:lstStyle/>
          <a:p>
            <a:r>
              <a:rPr lang="en-US" sz="2000" dirty="0"/>
              <a:t>What are evolutionary processes that drive this process?</a:t>
            </a:r>
          </a:p>
        </p:txBody>
      </p:sp>
    </p:spTree>
    <p:extLst>
      <p:ext uri="{BB962C8B-B14F-4D97-AF65-F5344CB8AC3E}">
        <p14:creationId xmlns:p14="http://schemas.microsoft.com/office/powerpoint/2010/main" val="166871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p:cNvSpPr/>
          <p:nvPr/>
        </p:nvSpPr>
        <p:spPr>
          <a:xfrm>
            <a:off x="3808381" y="5988379"/>
            <a:ext cx="1604530" cy="3285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2"/>
          <p:cNvSpPr txBox="1">
            <a:spLocks noChangeArrowheads="1"/>
          </p:cNvSpPr>
          <p:nvPr/>
        </p:nvSpPr>
        <p:spPr>
          <a:xfrm>
            <a:off x="3259101" y="274639"/>
            <a:ext cx="5687519" cy="9874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3200" i="1"/>
              <a:t>Campanula americana </a:t>
            </a:r>
          </a:p>
          <a:p>
            <a:pPr>
              <a:defRPr/>
            </a:pPr>
            <a:r>
              <a:rPr lang="en-US" sz="3200"/>
              <a:t>(American Bellflower)</a:t>
            </a:r>
            <a:endParaRPr lang="en-GB" sz="3200" i="1"/>
          </a:p>
        </p:txBody>
      </p:sp>
      <p:pic>
        <p:nvPicPr>
          <p:cNvPr id="133"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668933" y="16090"/>
            <a:ext cx="2523067" cy="1965056"/>
          </a:xfrm>
          <a:prstGeom prst="rect">
            <a:avLst/>
          </a:prstGeom>
          <a:noFill/>
          <a:ln w="9525">
            <a:noFill/>
            <a:miter lim="800000"/>
            <a:headEnd/>
            <a:tailEnd/>
          </a:ln>
          <a:effectLst/>
        </p:spPr>
      </p:pic>
      <p:pic>
        <p:nvPicPr>
          <p:cNvPr id="134" name="Picture 2" descr="700 pop"/>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4057925"/>
            <a:ext cx="1896533" cy="2800075"/>
          </a:xfrm>
          <a:prstGeom prst="rect">
            <a:avLst/>
          </a:prstGeom>
          <a:noFill/>
        </p:spPr>
      </p:pic>
      <p:pic>
        <p:nvPicPr>
          <p:cNvPr id="5" name="Picture 4">
            <a:extLst>
              <a:ext uri="{FF2B5EF4-FFF2-40B4-BE49-F238E27FC236}">
                <a16:creationId xmlns:a16="http://schemas.microsoft.com/office/drawing/2014/main" id="{B6EF7AAD-ACF7-4749-8641-705BD4EAFB14}"/>
              </a:ext>
            </a:extLst>
          </p:cNvPr>
          <p:cNvPicPr>
            <a:picLocks noChangeAspect="1"/>
          </p:cNvPicPr>
          <p:nvPr/>
        </p:nvPicPr>
        <p:blipFill>
          <a:blip r:embed="rId5"/>
          <a:stretch>
            <a:fillRect/>
          </a:stretch>
        </p:blipFill>
        <p:spPr>
          <a:xfrm>
            <a:off x="2210099" y="1620408"/>
            <a:ext cx="6030518" cy="3417178"/>
          </a:xfrm>
          <a:prstGeom prst="rect">
            <a:avLst/>
          </a:prstGeom>
        </p:spPr>
      </p:pic>
      <p:pic>
        <p:nvPicPr>
          <p:cNvPr id="137" name="Picture 136">
            <a:extLst>
              <a:ext uri="{FF2B5EF4-FFF2-40B4-BE49-F238E27FC236}">
                <a16:creationId xmlns:a16="http://schemas.microsoft.com/office/drawing/2014/main" id="{831A011B-C6D0-5348-A3D4-05ACD5B1E1D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75384" y="3886423"/>
            <a:ext cx="2216616" cy="2955487"/>
          </a:xfrm>
          <a:prstGeom prst="rect">
            <a:avLst/>
          </a:prstGeom>
        </p:spPr>
      </p:pic>
      <p:pic>
        <p:nvPicPr>
          <p:cNvPr id="2" name="Picture 1" descr="IMG_1955.JPG">
            <a:extLst>
              <a:ext uri="{FF2B5EF4-FFF2-40B4-BE49-F238E27FC236}">
                <a16:creationId xmlns:a16="http://schemas.microsoft.com/office/drawing/2014/main" id="{33D4ADFE-4A51-4F9E-76C9-66876DBD349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5400000">
            <a:off x="247091" y="-247092"/>
            <a:ext cx="1715916" cy="2210099"/>
          </a:xfrm>
          <a:prstGeom prst="rect">
            <a:avLst/>
          </a:prstGeom>
        </p:spPr>
      </p:pic>
    </p:spTree>
    <p:extLst>
      <p:ext uri="{BB962C8B-B14F-4D97-AF65-F5344CB8AC3E}">
        <p14:creationId xmlns:p14="http://schemas.microsoft.com/office/powerpoint/2010/main" val="142458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D68156-4939-0141-8865-AD3D62E056CB}"/>
              </a:ext>
            </a:extLst>
          </p:cNvPr>
          <p:cNvPicPr>
            <a:picLocks noChangeAspect="1"/>
          </p:cNvPicPr>
          <p:nvPr/>
        </p:nvPicPr>
        <p:blipFill>
          <a:blip r:embed="rId3"/>
          <a:stretch>
            <a:fillRect/>
          </a:stretch>
        </p:blipFill>
        <p:spPr>
          <a:xfrm>
            <a:off x="1006276" y="508423"/>
            <a:ext cx="910601" cy="921251"/>
          </a:xfrm>
          <a:prstGeom prst="rect">
            <a:avLst/>
          </a:prstGeom>
        </p:spPr>
      </p:pic>
      <p:pic>
        <p:nvPicPr>
          <p:cNvPr id="3" name="Picture 2">
            <a:extLst>
              <a:ext uri="{FF2B5EF4-FFF2-40B4-BE49-F238E27FC236}">
                <a16:creationId xmlns:a16="http://schemas.microsoft.com/office/drawing/2014/main" id="{A8392F0A-2F2D-0945-BDED-7B39C44F034A}"/>
              </a:ext>
            </a:extLst>
          </p:cNvPr>
          <p:cNvPicPr>
            <a:picLocks noChangeAspect="1"/>
          </p:cNvPicPr>
          <p:nvPr/>
        </p:nvPicPr>
        <p:blipFill>
          <a:blip r:embed="rId4"/>
          <a:stretch>
            <a:fillRect/>
          </a:stretch>
        </p:blipFill>
        <p:spPr>
          <a:xfrm>
            <a:off x="7773906" y="508423"/>
            <a:ext cx="910601" cy="921251"/>
          </a:xfrm>
          <a:prstGeom prst="rect">
            <a:avLst/>
          </a:prstGeom>
        </p:spPr>
      </p:pic>
      <p:pic>
        <p:nvPicPr>
          <p:cNvPr id="4" name="Picture 3">
            <a:extLst>
              <a:ext uri="{FF2B5EF4-FFF2-40B4-BE49-F238E27FC236}">
                <a16:creationId xmlns:a16="http://schemas.microsoft.com/office/drawing/2014/main" id="{3FBE2711-9147-8B40-B7C2-CDF376E1FE6E}"/>
              </a:ext>
            </a:extLst>
          </p:cNvPr>
          <p:cNvPicPr>
            <a:picLocks noChangeAspect="1"/>
          </p:cNvPicPr>
          <p:nvPr/>
        </p:nvPicPr>
        <p:blipFill>
          <a:blip r:embed="rId5"/>
          <a:stretch>
            <a:fillRect/>
          </a:stretch>
        </p:blipFill>
        <p:spPr>
          <a:xfrm>
            <a:off x="2886959" y="491630"/>
            <a:ext cx="943797" cy="954836"/>
          </a:xfrm>
          <a:prstGeom prst="rect">
            <a:avLst/>
          </a:prstGeom>
        </p:spPr>
      </p:pic>
      <p:pic>
        <p:nvPicPr>
          <p:cNvPr id="5" name="Picture 4">
            <a:extLst>
              <a:ext uri="{FF2B5EF4-FFF2-40B4-BE49-F238E27FC236}">
                <a16:creationId xmlns:a16="http://schemas.microsoft.com/office/drawing/2014/main" id="{A526FDB2-C27E-4E42-BCCD-A1EDBD32A372}"/>
              </a:ext>
            </a:extLst>
          </p:cNvPr>
          <p:cNvPicPr>
            <a:picLocks noChangeAspect="1"/>
          </p:cNvPicPr>
          <p:nvPr/>
        </p:nvPicPr>
        <p:blipFill>
          <a:blip r:embed="rId6"/>
          <a:stretch>
            <a:fillRect/>
          </a:stretch>
        </p:blipFill>
        <p:spPr>
          <a:xfrm>
            <a:off x="5831135" y="491630"/>
            <a:ext cx="943797" cy="954836"/>
          </a:xfrm>
          <a:prstGeom prst="rect">
            <a:avLst/>
          </a:prstGeom>
        </p:spPr>
      </p:pic>
      <p:sp>
        <p:nvSpPr>
          <p:cNvPr id="6" name="TextBox 5">
            <a:extLst>
              <a:ext uri="{FF2B5EF4-FFF2-40B4-BE49-F238E27FC236}">
                <a16:creationId xmlns:a16="http://schemas.microsoft.com/office/drawing/2014/main" id="{44CF8A17-6BBC-CF4A-8DBC-1F09A5B58C81}"/>
              </a:ext>
            </a:extLst>
          </p:cNvPr>
          <p:cNvSpPr txBox="1"/>
          <p:nvPr/>
        </p:nvSpPr>
        <p:spPr>
          <a:xfrm>
            <a:off x="902524" y="1509594"/>
            <a:ext cx="1567543" cy="369332"/>
          </a:xfrm>
          <a:prstGeom prst="rect">
            <a:avLst/>
          </a:prstGeom>
          <a:noFill/>
        </p:spPr>
        <p:txBody>
          <a:bodyPr wrap="square" rtlCol="0">
            <a:spAutoFit/>
          </a:bodyPr>
          <a:lstStyle/>
          <a:p>
            <a:r>
              <a:rPr lang="en-US" dirty="0"/>
              <a:t>Appalachian</a:t>
            </a:r>
          </a:p>
        </p:txBody>
      </p:sp>
      <p:sp>
        <p:nvSpPr>
          <p:cNvPr id="7" name="TextBox 6">
            <a:extLst>
              <a:ext uri="{FF2B5EF4-FFF2-40B4-BE49-F238E27FC236}">
                <a16:creationId xmlns:a16="http://schemas.microsoft.com/office/drawing/2014/main" id="{BF39D37B-FA9C-6A48-81EB-13F2BE5D1C66}"/>
              </a:ext>
            </a:extLst>
          </p:cNvPr>
          <p:cNvSpPr txBox="1"/>
          <p:nvPr/>
        </p:nvSpPr>
        <p:spPr>
          <a:xfrm>
            <a:off x="2836222" y="1509594"/>
            <a:ext cx="1567543" cy="369332"/>
          </a:xfrm>
          <a:prstGeom prst="rect">
            <a:avLst/>
          </a:prstGeom>
          <a:noFill/>
        </p:spPr>
        <p:txBody>
          <a:bodyPr wrap="square" rtlCol="0">
            <a:spAutoFit/>
          </a:bodyPr>
          <a:lstStyle/>
          <a:p>
            <a:r>
              <a:rPr lang="en-US"/>
              <a:t>Western</a:t>
            </a:r>
          </a:p>
        </p:txBody>
      </p:sp>
      <p:pic>
        <p:nvPicPr>
          <p:cNvPr id="8" name="Picture 7">
            <a:extLst>
              <a:ext uri="{FF2B5EF4-FFF2-40B4-BE49-F238E27FC236}">
                <a16:creationId xmlns:a16="http://schemas.microsoft.com/office/drawing/2014/main" id="{A4E79A48-81C2-6D4A-93A2-6AA5F93E9FDB}"/>
              </a:ext>
            </a:extLst>
          </p:cNvPr>
          <p:cNvPicPr>
            <a:picLocks noChangeAspect="1"/>
          </p:cNvPicPr>
          <p:nvPr/>
        </p:nvPicPr>
        <p:blipFill>
          <a:blip r:embed="rId7"/>
          <a:stretch>
            <a:fillRect/>
          </a:stretch>
        </p:blipFill>
        <p:spPr>
          <a:xfrm>
            <a:off x="1271572" y="2038765"/>
            <a:ext cx="380011" cy="569459"/>
          </a:xfrm>
          <a:prstGeom prst="rect">
            <a:avLst/>
          </a:prstGeom>
        </p:spPr>
      </p:pic>
      <p:pic>
        <p:nvPicPr>
          <p:cNvPr id="9" name="Picture 8">
            <a:extLst>
              <a:ext uri="{FF2B5EF4-FFF2-40B4-BE49-F238E27FC236}">
                <a16:creationId xmlns:a16="http://schemas.microsoft.com/office/drawing/2014/main" id="{2A504DFA-68EF-8C4A-B071-76F0E5B1A384}"/>
              </a:ext>
            </a:extLst>
          </p:cNvPr>
          <p:cNvPicPr>
            <a:picLocks noChangeAspect="1"/>
          </p:cNvPicPr>
          <p:nvPr/>
        </p:nvPicPr>
        <p:blipFill>
          <a:blip r:embed="rId8"/>
          <a:stretch>
            <a:fillRect/>
          </a:stretch>
        </p:blipFill>
        <p:spPr>
          <a:xfrm>
            <a:off x="2908387" y="1967691"/>
            <a:ext cx="711606" cy="711606"/>
          </a:xfrm>
          <a:prstGeom prst="rect">
            <a:avLst/>
          </a:prstGeom>
        </p:spPr>
      </p:pic>
      <p:sp>
        <p:nvSpPr>
          <p:cNvPr id="10" name="TextBox 9">
            <a:extLst>
              <a:ext uri="{FF2B5EF4-FFF2-40B4-BE49-F238E27FC236}">
                <a16:creationId xmlns:a16="http://schemas.microsoft.com/office/drawing/2014/main" id="{6BDB6EAF-3F62-D04A-901B-EAA0F491DD5F}"/>
              </a:ext>
            </a:extLst>
          </p:cNvPr>
          <p:cNvSpPr txBox="1"/>
          <p:nvPr/>
        </p:nvSpPr>
        <p:spPr>
          <a:xfrm>
            <a:off x="7716070" y="1509594"/>
            <a:ext cx="1567543" cy="369332"/>
          </a:xfrm>
          <a:prstGeom prst="rect">
            <a:avLst/>
          </a:prstGeom>
          <a:noFill/>
        </p:spPr>
        <p:txBody>
          <a:bodyPr wrap="square" rtlCol="0">
            <a:spAutoFit/>
          </a:bodyPr>
          <a:lstStyle/>
          <a:p>
            <a:r>
              <a:rPr lang="en-US"/>
              <a:t>Appalachian</a:t>
            </a:r>
          </a:p>
        </p:txBody>
      </p:sp>
      <p:pic>
        <p:nvPicPr>
          <p:cNvPr id="11" name="Picture 10">
            <a:extLst>
              <a:ext uri="{FF2B5EF4-FFF2-40B4-BE49-F238E27FC236}">
                <a16:creationId xmlns:a16="http://schemas.microsoft.com/office/drawing/2014/main" id="{088DFABA-3183-A34E-BD5A-09EB8F166523}"/>
              </a:ext>
            </a:extLst>
          </p:cNvPr>
          <p:cNvPicPr>
            <a:picLocks noChangeAspect="1"/>
          </p:cNvPicPr>
          <p:nvPr/>
        </p:nvPicPr>
        <p:blipFill>
          <a:blip r:embed="rId7"/>
          <a:stretch>
            <a:fillRect/>
          </a:stretch>
        </p:blipFill>
        <p:spPr>
          <a:xfrm>
            <a:off x="6066349" y="2055475"/>
            <a:ext cx="380011" cy="569459"/>
          </a:xfrm>
          <a:prstGeom prst="rect">
            <a:avLst/>
          </a:prstGeom>
        </p:spPr>
      </p:pic>
      <p:sp>
        <p:nvSpPr>
          <p:cNvPr id="12" name="TextBox 11">
            <a:extLst>
              <a:ext uri="{FF2B5EF4-FFF2-40B4-BE49-F238E27FC236}">
                <a16:creationId xmlns:a16="http://schemas.microsoft.com/office/drawing/2014/main" id="{95961921-7022-6E4E-A647-3C6E106DBBC3}"/>
              </a:ext>
            </a:extLst>
          </p:cNvPr>
          <p:cNvSpPr txBox="1"/>
          <p:nvPr/>
        </p:nvSpPr>
        <p:spPr>
          <a:xfrm>
            <a:off x="5831135" y="1509594"/>
            <a:ext cx="1567543" cy="369332"/>
          </a:xfrm>
          <a:prstGeom prst="rect">
            <a:avLst/>
          </a:prstGeom>
          <a:noFill/>
        </p:spPr>
        <p:txBody>
          <a:bodyPr wrap="square" rtlCol="0">
            <a:spAutoFit/>
          </a:bodyPr>
          <a:lstStyle/>
          <a:p>
            <a:r>
              <a:rPr lang="en-US"/>
              <a:t>Western</a:t>
            </a:r>
          </a:p>
        </p:txBody>
      </p:sp>
      <p:pic>
        <p:nvPicPr>
          <p:cNvPr id="13" name="Picture 12">
            <a:extLst>
              <a:ext uri="{FF2B5EF4-FFF2-40B4-BE49-F238E27FC236}">
                <a16:creationId xmlns:a16="http://schemas.microsoft.com/office/drawing/2014/main" id="{2176F22E-A7DC-2141-918B-F530BC377684}"/>
              </a:ext>
            </a:extLst>
          </p:cNvPr>
          <p:cNvPicPr>
            <a:picLocks noChangeAspect="1"/>
          </p:cNvPicPr>
          <p:nvPr/>
        </p:nvPicPr>
        <p:blipFill>
          <a:blip r:embed="rId8"/>
          <a:stretch>
            <a:fillRect/>
          </a:stretch>
        </p:blipFill>
        <p:spPr>
          <a:xfrm>
            <a:off x="7883902" y="1967691"/>
            <a:ext cx="711606" cy="711606"/>
          </a:xfrm>
          <a:prstGeom prst="rect">
            <a:avLst/>
          </a:prstGeom>
        </p:spPr>
      </p:pic>
      <p:cxnSp>
        <p:nvCxnSpPr>
          <p:cNvPr id="14" name="Straight Arrow Connector 13">
            <a:extLst>
              <a:ext uri="{FF2B5EF4-FFF2-40B4-BE49-F238E27FC236}">
                <a16:creationId xmlns:a16="http://schemas.microsoft.com/office/drawing/2014/main" id="{4BCCC32F-BDD4-0A4C-88C5-2EAAD72AEB23}"/>
              </a:ext>
            </a:extLst>
          </p:cNvPr>
          <p:cNvCxnSpPr/>
          <p:nvPr/>
        </p:nvCxnSpPr>
        <p:spPr>
          <a:xfrm>
            <a:off x="1449701" y="2768063"/>
            <a:ext cx="711606" cy="102127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127DC2-B165-5848-AEC1-A75D57B21C17}"/>
              </a:ext>
            </a:extLst>
          </p:cNvPr>
          <p:cNvCxnSpPr>
            <a:cxnSpLocks/>
          </p:cNvCxnSpPr>
          <p:nvPr/>
        </p:nvCxnSpPr>
        <p:spPr>
          <a:xfrm flipH="1">
            <a:off x="2476152" y="2783031"/>
            <a:ext cx="736271" cy="104765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AE00250-B57F-A74A-95E3-E7EEBC009615}"/>
              </a:ext>
            </a:extLst>
          </p:cNvPr>
          <p:cNvPicPr>
            <a:picLocks noChangeAspect="1"/>
          </p:cNvPicPr>
          <p:nvPr/>
        </p:nvPicPr>
        <p:blipFill>
          <a:blip r:embed="rId9"/>
          <a:stretch>
            <a:fillRect/>
          </a:stretch>
        </p:blipFill>
        <p:spPr>
          <a:xfrm>
            <a:off x="6699423" y="4051996"/>
            <a:ext cx="1398510" cy="1423045"/>
          </a:xfrm>
          <a:prstGeom prst="rect">
            <a:avLst/>
          </a:prstGeom>
        </p:spPr>
      </p:pic>
      <p:pic>
        <p:nvPicPr>
          <p:cNvPr id="27" name="Picture 26">
            <a:extLst>
              <a:ext uri="{FF2B5EF4-FFF2-40B4-BE49-F238E27FC236}">
                <a16:creationId xmlns:a16="http://schemas.microsoft.com/office/drawing/2014/main" id="{A3F7F07C-7E99-AA46-B33D-57A267E4A27D}"/>
              </a:ext>
            </a:extLst>
          </p:cNvPr>
          <p:cNvPicPr>
            <a:picLocks noChangeAspect="1"/>
          </p:cNvPicPr>
          <p:nvPr/>
        </p:nvPicPr>
        <p:blipFill>
          <a:blip r:embed="rId10"/>
          <a:stretch>
            <a:fillRect/>
          </a:stretch>
        </p:blipFill>
        <p:spPr>
          <a:xfrm>
            <a:off x="1589903" y="3994540"/>
            <a:ext cx="1454975" cy="1480501"/>
          </a:xfrm>
          <a:prstGeom prst="rect">
            <a:avLst/>
          </a:prstGeom>
        </p:spPr>
      </p:pic>
      <p:cxnSp>
        <p:nvCxnSpPr>
          <p:cNvPr id="28" name="Straight Arrow Connector 27">
            <a:extLst>
              <a:ext uri="{FF2B5EF4-FFF2-40B4-BE49-F238E27FC236}">
                <a16:creationId xmlns:a16="http://schemas.microsoft.com/office/drawing/2014/main" id="{FF8D20B8-3D69-C04F-A23C-D7D424D79565}"/>
              </a:ext>
            </a:extLst>
          </p:cNvPr>
          <p:cNvCxnSpPr/>
          <p:nvPr/>
        </p:nvCxnSpPr>
        <p:spPr>
          <a:xfrm>
            <a:off x="6379319" y="2893871"/>
            <a:ext cx="711606" cy="102127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FDE2482-C068-EE4A-887D-0F767F553B53}"/>
              </a:ext>
            </a:extLst>
          </p:cNvPr>
          <p:cNvCxnSpPr>
            <a:cxnSpLocks/>
          </p:cNvCxnSpPr>
          <p:nvPr/>
        </p:nvCxnSpPr>
        <p:spPr>
          <a:xfrm flipH="1">
            <a:off x="7405770" y="2908839"/>
            <a:ext cx="736271" cy="104765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IMG_1955.JPG">
            <a:extLst>
              <a:ext uri="{FF2B5EF4-FFF2-40B4-BE49-F238E27FC236}">
                <a16:creationId xmlns:a16="http://schemas.microsoft.com/office/drawing/2014/main" id="{98C013CA-BACA-E640-9500-B12568FBF82B}"/>
              </a:ext>
            </a:extLst>
          </p:cNvPr>
          <p:cNvPicPr>
            <a:picLocks noChangeAspect="1"/>
          </p:cNvPicPr>
          <p:nvPr/>
        </p:nvPicPr>
        <p:blipFill rotWithShape="1">
          <a:blip r:embed="rId11">
            <a:extLst>
              <a:ext uri="{28A0092B-C50C-407E-A947-70E740481C1C}">
                <a14:useLocalDpi xmlns:a14="http://schemas.microsoft.com/office/drawing/2010/main" val="0"/>
              </a:ext>
            </a:extLst>
          </a:blip>
          <a:srcRect l="9405" t="206" r="32511" b="43"/>
          <a:stretch/>
        </p:blipFill>
        <p:spPr>
          <a:xfrm rot="5400000">
            <a:off x="1708871" y="5315417"/>
            <a:ext cx="1217037" cy="1567543"/>
          </a:xfrm>
          <a:prstGeom prst="rect">
            <a:avLst/>
          </a:prstGeom>
        </p:spPr>
      </p:pic>
      <p:pic>
        <p:nvPicPr>
          <p:cNvPr id="31" name="Picture 30">
            <a:extLst>
              <a:ext uri="{FF2B5EF4-FFF2-40B4-BE49-F238E27FC236}">
                <a16:creationId xmlns:a16="http://schemas.microsoft.com/office/drawing/2014/main" id="{BA8C1082-8F05-F443-A8AF-3907911CAED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10459" t="65394" r="69518" b="18454"/>
          <a:stretch/>
        </p:blipFill>
        <p:spPr>
          <a:xfrm>
            <a:off x="6683356" y="5518164"/>
            <a:ext cx="1567544" cy="1241819"/>
          </a:xfrm>
          <a:prstGeom prst="rect">
            <a:avLst/>
          </a:prstGeom>
        </p:spPr>
      </p:pic>
      <p:grpSp>
        <p:nvGrpSpPr>
          <p:cNvPr id="32" name="Group 31">
            <a:extLst>
              <a:ext uri="{FF2B5EF4-FFF2-40B4-BE49-F238E27FC236}">
                <a16:creationId xmlns:a16="http://schemas.microsoft.com/office/drawing/2014/main" id="{32CEB84C-428E-C147-8D63-81CFE82940D9}"/>
              </a:ext>
            </a:extLst>
          </p:cNvPr>
          <p:cNvGrpSpPr/>
          <p:nvPr/>
        </p:nvGrpSpPr>
        <p:grpSpPr>
          <a:xfrm>
            <a:off x="406286" y="4559643"/>
            <a:ext cx="2188633" cy="1417876"/>
            <a:chOff x="1026421" y="3426419"/>
            <a:chExt cx="2465930" cy="1417876"/>
          </a:xfrm>
        </p:grpSpPr>
        <p:sp>
          <p:nvSpPr>
            <p:cNvPr id="33" name="TextBox 32">
              <a:extLst>
                <a:ext uri="{FF2B5EF4-FFF2-40B4-BE49-F238E27FC236}">
                  <a16:creationId xmlns:a16="http://schemas.microsoft.com/office/drawing/2014/main" id="{2A563302-2C9B-3548-B8CE-B5B2C9629963}"/>
                </a:ext>
              </a:extLst>
            </p:cNvPr>
            <p:cNvSpPr txBox="1"/>
            <p:nvPr/>
          </p:nvSpPr>
          <p:spPr>
            <a:xfrm>
              <a:off x="1026421" y="4136409"/>
              <a:ext cx="952500" cy="707886"/>
            </a:xfrm>
            <a:prstGeom prst="rect">
              <a:avLst/>
            </a:prstGeom>
            <a:noFill/>
          </p:spPr>
          <p:txBody>
            <a:bodyPr wrap="square" rtlCol="0">
              <a:spAutoFit/>
            </a:bodyPr>
            <a:lstStyle/>
            <a:p>
              <a:r>
                <a:rPr lang="en-US" sz="4000">
                  <a:sym typeface="Wingdings"/>
                </a:rPr>
                <a:t></a:t>
              </a:r>
              <a:endParaRPr lang="en-US" sz="4000"/>
            </a:p>
          </p:txBody>
        </p:sp>
        <p:cxnSp>
          <p:nvCxnSpPr>
            <p:cNvPr id="34" name="Straight Connector 33">
              <a:extLst>
                <a:ext uri="{FF2B5EF4-FFF2-40B4-BE49-F238E27FC236}">
                  <a16:creationId xmlns:a16="http://schemas.microsoft.com/office/drawing/2014/main" id="{895CE671-8164-4A4D-8CDE-2A6F7D93D8B8}"/>
                </a:ext>
              </a:extLst>
            </p:cNvPr>
            <p:cNvCxnSpPr>
              <a:cxnSpLocks/>
            </p:cNvCxnSpPr>
            <p:nvPr/>
          </p:nvCxnSpPr>
          <p:spPr>
            <a:xfrm flipV="1">
              <a:off x="1587964" y="3426419"/>
              <a:ext cx="1162993" cy="891443"/>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AD809D9-5DAB-1641-A94B-8005530FB6A7}"/>
                </a:ext>
              </a:extLst>
            </p:cNvPr>
            <p:cNvCxnSpPr>
              <a:cxnSpLocks/>
            </p:cNvCxnSpPr>
            <p:nvPr/>
          </p:nvCxnSpPr>
          <p:spPr>
            <a:xfrm flipV="1">
              <a:off x="1587964" y="3872140"/>
              <a:ext cx="1904387" cy="44572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CF62475D-A2CC-254B-95C5-B67B3EBE80FB}"/>
              </a:ext>
            </a:extLst>
          </p:cNvPr>
          <p:cNvGrpSpPr/>
          <p:nvPr/>
        </p:nvGrpSpPr>
        <p:grpSpPr>
          <a:xfrm>
            <a:off x="5402534" y="4560695"/>
            <a:ext cx="2003236" cy="1417876"/>
            <a:chOff x="1026421" y="3426419"/>
            <a:chExt cx="2257043" cy="1417876"/>
          </a:xfrm>
        </p:grpSpPr>
        <p:sp>
          <p:nvSpPr>
            <p:cNvPr id="42" name="TextBox 41">
              <a:extLst>
                <a:ext uri="{FF2B5EF4-FFF2-40B4-BE49-F238E27FC236}">
                  <a16:creationId xmlns:a16="http://schemas.microsoft.com/office/drawing/2014/main" id="{744E3D7E-D23E-A84B-AD4A-D156ADE8EF5A}"/>
                </a:ext>
              </a:extLst>
            </p:cNvPr>
            <p:cNvSpPr txBox="1"/>
            <p:nvPr/>
          </p:nvSpPr>
          <p:spPr>
            <a:xfrm>
              <a:off x="1026421" y="4136409"/>
              <a:ext cx="952500" cy="707886"/>
            </a:xfrm>
            <a:prstGeom prst="rect">
              <a:avLst/>
            </a:prstGeom>
            <a:noFill/>
          </p:spPr>
          <p:txBody>
            <a:bodyPr wrap="square" rtlCol="0">
              <a:spAutoFit/>
            </a:bodyPr>
            <a:lstStyle/>
            <a:p>
              <a:r>
                <a:rPr lang="en-US" sz="4000" b="1">
                  <a:sym typeface="Wingdings"/>
                </a:rPr>
                <a:t></a:t>
              </a:r>
              <a:endParaRPr lang="en-US" sz="4000" b="1"/>
            </a:p>
          </p:txBody>
        </p:sp>
        <p:cxnSp>
          <p:nvCxnSpPr>
            <p:cNvPr id="43" name="Straight Connector 42">
              <a:extLst>
                <a:ext uri="{FF2B5EF4-FFF2-40B4-BE49-F238E27FC236}">
                  <a16:creationId xmlns:a16="http://schemas.microsoft.com/office/drawing/2014/main" id="{4620A3CB-431E-644C-A147-63ADCEF7AF45}"/>
                </a:ext>
              </a:extLst>
            </p:cNvPr>
            <p:cNvCxnSpPr>
              <a:cxnSpLocks/>
            </p:cNvCxnSpPr>
            <p:nvPr/>
          </p:nvCxnSpPr>
          <p:spPr>
            <a:xfrm flipV="1">
              <a:off x="1587964" y="3426419"/>
              <a:ext cx="1162993" cy="891443"/>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3212A318-D88D-2B4F-AB4E-FF7CCC4B0109}"/>
                </a:ext>
              </a:extLst>
            </p:cNvPr>
            <p:cNvCxnSpPr>
              <a:cxnSpLocks/>
            </p:cNvCxnSpPr>
            <p:nvPr/>
          </p:nvCxnSpPr>
          <p:spPr>
            <a:xfrm flipV="1">
              <a:off x="1587964" y="3871088"/>
              <a:ext cx="1695500" cy="44677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45D299FC-04DE-823F-993D-5BCE42994F3A}"/>
              </a:ext>
            </a:extLst>
          </p:cNvPr>
          <p:cNvSpPr txBox="1"/>
          <p:nvPr/>
        </p:nvSpPr>
        <p:spPr>
          <a:xfrm>
            <a:off x="8702399" y="2644170"/>
            <a:ext cx="3236360" cy="1569660"/>
          </a:xfrm>
          <a:prstGeom prst="rect">
            <a:avLst/>
          </a:prstGeom>
          <a:noFill/>
        </p:spPr>
        <p:txBody>
          <a:bodyPr wrap="square" rtlCol="0">
            <a:spAutoFit/>
          </a:bodyPr>
          <a:lstStyle/>
          <a:p>
            <a:pPr algn="ctr"/>
            <a:r>
              <a:rPr lang="en-US" sz="2400" dirty="0"/>
              <a:t>What changes in the chloroplast genome cause this genetic incompatibility?</a:t>
            </a:r>
          </a:p>
        </p:txBody>
      </p:sp>
      <p:pic>
        <p:nvPicPr>
          <p:cNvPr id="17" name="Picture 16">
            <a:extLst>
              <a:ext uri="{FF2B5EF4-FFF2-40B4-BE49-F238E27FC236}">
                <a16:creationId xmlns:a16="http://schemas.microsoft.com/office/drawing/2014/main" id="{43B853E0-CCD9-D1D1-4BDF-F1B22429280F}"/>
              </a:ext>
            </a:extLst>
          </p:cNvPr>
          <p:cNvPicPr>
            <a:picLocks noChangeAspect="1"/>
          </p:cNvPicPr>
          <p:nvPr/>
        </p:nvPicPr>
        <p:blipFill>
          <a:blip r:embed="rId13"/>
          <a:stretch>
            <a:fillRect/>
          </a:stretch>
        </p:blipFill>
        <p:spPr>
          <a:xfrm>
            <a:off x="8549297" y="4532371"/>
            <a:ext cx="3501922" cy="1837429"/>
          </a:xfrm>
          <a:prstGeom prst="rect">
            <a:avLst/>
          </a:prstGeom>
        </p:spPr>
      </p:pic>
    </p:spTree>
    <p:extLst>
      <p:ext uri="{BB962C8B-B14F-4D97-AF65-F5344CB8AC3E}">
        <p14:creationId xmlns:p14="http://schemas.microsoft.com/office/powerpoint/2010/main" val="394150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B32B-746D-10B9-D2CE-5F3F54711BDA}"/>
              </a:ext>
            </a:extLst>
          </p:cNvPr>
          <p:cNvSpPr>
            <a:spLocks noGrp="1"/>
          </p:cNvSpPr>
          <p:nvPr>
            <p:ph type="title"/>
          </p:nvPr>
        </p:nvSpPr>
        <p:spPr/>
        <p:txBody>
          <a:bodyPr>
            <a:noAutofit/>
          </a:bodyPr>
          <a:lstStyle/>
          <a:p>
            <a:r>
              <a:rPr lang="en-US" sz="3600"/>
              <a:t>Is there a relationship between extent of structural variation in the chloroplast genome in </a:t>
            </a:r>
            <a:r>
              <a:rPr lang="en-US" sz="3600" i="1"/>
              <a:t>C. americana </a:t>
            </a:r>
            <a:r>
              <a:rPr lang="en-US" sz="3600"/>
              <a:t>and strength of genetic incompatibility?</a:t>
            </a:r>
          </a:p>
        </p:txBody>
      </p:sp>
      <p:sp>
        <p:nvSpPr>
          <p:cNvPr id="3" name="Content Placeholder 2">
            <a:extLst>
              <a:ext uri="{FF2B5EF4-FFF2-40B4-BE49-F238E27FC236}">
                <a16:creationId xmlns:a16="http://schemas.microsoft.com/office/drawing/2014/main" id="{C798E6BC-54E5-C155-F4AE-A05CFA8358F0}"/>
              </a:ext>
            </a:extLst>
          </p:cNvPr>
          <p:cNvSpPr>
            <a:spLocks noGrp="1"/>
          </p:cNvSpPr>
          <p:nvPr>
            <p:ph idx="1"/>
          </p:nvPr>
        </p:nvSpPr>
        <p:spPr>
          <a:xfrm>
            <a:off x="838200" y="2141537"/>
            <a:ext cx="10515600" cy="4351338"/>
          </a:xfrm>
        </p:spPr>
        <p:txBody>
          <a:bodyPr/>
          <a:lstStyle/>
          <a:p>
            <a:pPr marL="0" indent="0">
              <a:buNone/>
            </a:pPr>
            <a:r>
              <a:rPr lang="en-US" dirty="0"/>
              <a:t>Our approach</a:t>
            </a:r>
          </a:p>
          <a:p>
            <a:pPr marL="914400" lvl="1" indent="-457200">
              <a:buAutoNum type="arabicParenR"/>
            </a:pPr>
            <a:r>
              <a:rPr lang="en-US" dirty="0"/>
              <a:t>Cross plants from different genetic lineages</a:t>
            </a:r>
          </a:p>
          <a:p>
            <a:pPr marL="914400" lvl="1" indent="-457200">
              <a:buAutoNum type="arabicParenR"/>
            </a:pPr>
            <a:r>
              <a:rPr lang="en-US" dirty="0"/>
              <a:t>Germinate the seeds and score the strength of genetic incompatibility</a:t>
            </a:r>
          </a:p>
          <a:p>
            <a:pPr marL="914400" lvl="1" indent="-457200">
              <a:buAutoNum type="arabicParenR"/>
            </a:pPr>
            <a:r>
              <a:rPr lang="en-US" dirty="0"/>
              <a:t>Extract DNA from the parental plants and sequence the full chloroplast genome</a:t>
            </a:r>
          </a:p>
          <a:p>
            <a:pPr marL="914400" lvl="1" indent="-457200">
              <a:buAutoNum type="arabicParenR"/>
            </a:pPr>
            <a:r>
              <a:rPr lang="en-US" dirty="0"/>
              <a:t>Assemble the chloroplast genome de-novo</a:t>
            </a:r>
          </a:p>
          <a:p>
            <a:pPr marL="914400" lvl="1" indent="-457200">
              <a:buAutoNum type="arabicParenR"/>
            </a:pPr>
            <a:r>
              <a:rPr lang="en-US" dirty="0"/>
              <a:t>Compare de-novo assemblies from parental plants to score number of structural variants</a:t>
            </a:r>
          </a:p>
          <a:p>
            <a:pPr marL="914400" lvl="1" indent="-457200">
              <a:buAutoNum type="arabicParenR"/>
            </a:pPr>
            <a:r>
              <a:rPr lang="en-US" dirty="0"/>
              <a:t>Graph strength of genetic incompatibility against number of structural variants to determine if there is a relationship</a:t>
            </a:r>
          </a:p>
        </p:txBody>
      </p:sp>
    </p:spTree>
    <p:extLst>
      <p:ext uri="{BB962C8B-B14F-4D97-AF65-F5344CB8AC3E}">
        <p14:creationId xmlns:p14="http://schemas.microsoft.com/office/powerpoint/2010/main" val="98167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1" end="1"/>
                                            </p:txEl>
                                          </p:spTgt>
                                        </p:tgtEl>
                                        <p:attrNameLst>
                                          <p:attrName>style.opacity</p:attrName>
                                        </p:attrNameLst>
                                      </p:cBhvr>
                                      <p:to>
                                        <p:strVal val="0.5"/>
                                      </p:to>
                                    </p:set>
                                    <p:animEffect filter="image" prLst="opacity: 0.5">
                                      <p:cBhvr rctx="IE">
                                        <p:cTn id="7" dur="indefinite"/>
                                        <p:tgtEl>
                                          <p:spTgt spid="3">
                                            <p:txEl>
                                              <p:pRg st="1" end="1"/>
                                            </p:txEl>
                                          </p:spTgt>
                                        </p:tgtEl>
                                      </p:cBhvr>
                                    </p:animEffect>
                                  </p:childTnLst>
                                </p:cTn>
                              </p:par>
                              <p:par>
                                <p:cTn id="8" presetID="9" presetClass="emph" presetSubtype="0" nodeType="withEffect">
                                  <p:stCondLst>
                                    <p:cond delay="0"/>
                                  </p:stCondLst>
                                  <p:childTnLst>
                                    <p:set>
                                      <p:cBhvr>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5"/>
                                      </p:to>
                                    </p:set>
                                    <p:animEffect filter="image" prLst="opacity: 0.5">
                                      <p:cBhvr rctx="IE">
                                        <p:cTn id="13"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B32B-746D-10B9-D2CE-5F3F54711BDA}"/>
              </a:ext>
            </a:extLst>
          </p:cNvPr>
          <p:cNvSpPr>
            <a:spLocks noGrp="1"/>
          </p:cNvSpPr>
          <p:nvPr>
            <p:ph type="title"/>
          </p:nvPr>
        </p:nvSpPr>
        <p:spPr/>
        <p:txBody>
          <a:bodyPr>
            <a:noAutofit/>
          </a:bodyPr>
          <a:lstStyle/>
          <a:p>
            <a:r>
              <a:rPr lang="en-US" sz="3600"/>
              <a:t>Is there a relationship between extent of structural variation in the chloroplast genome in </a:t>
            </a:r>
            <a:r>
              <a:rPr lang="en-US" sz="3600" i="1"/>
              <a:t>C. americana </a:t>
            </a:r>
            <a:r>
              <a:rPr lang="en-US" sz="3600"/>
              <a:t>and strength of genetic incompatibility?</a:t>
            </a:r>
          </a:p>
        </p:txBody>
      </p:sp>
      <p:sp>
        <p:nvSpPr>
          <p:cNvPr id="3" name="Content Placeholder 2">
            <a:extLst>
              <a:ext uri="{FF2B5EF4-FFF2-40B4-BE49-F238E27FC236}">
                <a16:creationId xmlns:a16="http://schemas.microsoft.com/office/drawing/2014/main" id="{C798E6BC-54E5-C155-F4AE-A05CFA8358F0}"/>
              </a:ext>
            </a:extLst>
          </p:cNvPr>
          <p:cNvSpPr>
            <a:spLocks noGrp="1"/>
          </p:cNvSpPr>
          <p:nvPr>
            <p:ph idx="1"/>
          </p:nvPr>
        </p:nvSpPr>
        <p:spPr>
          <a:xfrm>
            <a:off x="838200" y="2141537"/>
            <a:ext cx="10515600" cy="4351338"/>
          </a:xfrm>
        </p:spPr>
        <p:txBody>
          <a:bodyPr/>
          <a:lstStyle/>
          <a:p>
            <a:pPr marL="0" indent="0">
              <a:buNone/>
            </a:pPr>
            <a:r>
              <a:rPr lang="en-US" dirty="0"/>
              <a:t>Our approach</a:t>
            </a:r>
          </a:p>
          <a:p>
            <a:pPr marL="914400" lvl="1" indent="-457200">
              <a:buAutoNum type="arabicParenR"/>
            </a:pPr>
            <a:r>
              <a:rPr lang="en-US" dirty="0">
                <a:solidFill>
                  <a:schemeClr val="accent3"/>
                </a:solidFill>
              </a:rPr>
              <a:t>Cross plants from different genetic lineages</a:t>
            </a:r>
          </a:p>
          <a:p>
            <a:pPr marL="914400" lvl="1" indent="-457200">
              <a:buAutoNum type="arabicParenR"/>
            </a:pPr>
            <a:r>
              <a:rPr lang="en-US" dirty="0">
                <a:solidFill>
                  <a:schemeClr val="accent3"/>
                </a:solidFill>
              </a:rPr>
              <a:t>Germinate the seeds and score the strength of genetic incompatibility</a:t>
            </a:r>
          </a:p>
          <a:p>
            <a:pPr marL="914400" lvl="1" indent="-457200">
              <a:buAutoNum type="arabicParenR"/>
            </a:pPr>
            <a:r>
              <a:rPr lang="en-US" dirty="0">
                <a:solidFill>
                  <a:schemeClr val="accent3"/>
                </a:solidFill>
              </a:rPr>
              <a:t>Extract DNA from the parental plants and sequence the full chloroplast genome</a:t>
            </a:r>
          </a:p>
          <a:p>
            <a:pPr marL="914400" lvl="1" indent="-457200">
              <a:buAutoNum type="arabicParenR"/>
            </a:pPr>
            <a:r>
              <a:rPr lang="en-US" b="1" dirty="0"/>
              <a:t>Assemble the chloroplast genome de-novo</a:t>
            </a:r>
          </a:p>
          <a:p>
            <a:pPr marL="914400" lvl="1" indent="-457200">
              <a:buAutoNum type="arabicParenR"/>
            </a:pPr>
            <a:r>
              <a:rPr lang="en-US" dirty="0"/>
              <a:t>Compare de-novo assemblies from parental plants to score number of structural variants</a:t>
            </a:r>
          </a:p>
          <a:p>
            <a:pPr marL="914400" lvl="1" indent="-457200">
              <a:buAutoNum type="arabicParenR"/>
            </a:pPr>
            <a:r>
              <a:rPr lang="en-US" dirty="0"/>
              <a:t>Graph strength of genetic incompatibility against number of structural variants to determine if there is a relationship</a:t>
            </a:r>
          </a:p>
        </p:txBody>
      </p:sp>
    </p:spTree>
    <p:extLst>
      <p:ext uri="{BB962C8B-B14F-4D97-AF65-F5344CB8AC3E}">
        <p14:creationId xmlns:p14="http://schemas.microsoft.com/office/powerpoint/2010/main" val="340860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C304-D534-9A4C-8FE0-3FEFBA21F380}"/>
              </a:ext>
            </a:extLst>
          </p:cNvPr>
          <p:cNvSpPr>
            <a:spLocks noGrp="1"/>
          </p:cNvSpPr>
          <p:nvPr>
            <p:ph type="title"/>
          </p:nvPr>
        </p:nvSpPr>
        <p:spPr/>
        <p:txBody>
          <a:bodyPr>
            <a:normAutofit/>
          </a:bodyPr>
          <a:lstStyle/>
          <a:p>
            <a:r>
              <a:rPr lang="en-US" sz="3600" dirty="0"/>
              <a:t>Genome sequencing: assembly</a:t>
            </a:r>
          </a:p>
        </p:txBody>
      </p:sp>
      <p:pic>
        <p:nvPicPr>
          <p:cNvPr id="5" name="Content Placeholder 4">
            <a:extLst>
              <a:ext uri="{FF2B5EF4-FFF2-40B4-BE49-F238E27FC236}">
                <a16:creationId xmlns:a16="http://schemas.microsoft.com/office/drawing/2014/main" id="{328DF25B-03D3-D24A-9887-68A7FE6BE26F}"/>
              </a:ext>
            </a:extLst>
          </p:cNvPr>
          <p:cNvPicPr>
            <a:picLocks noGrp="1" noChangeAspect="1"/>
          </p:cNvPicPr>
          <p:nvPr>
            <p:ph sz="half" idx="1"/>
          </p:nvPr>
        </p:nvPicPr>
        <p:blipFill rotWithShape="1">
          <a:blip r:embed="rId3"/>
          <a:srcRect l="53291" b="39473"/>
          <a:stretch/>
        </p:blipFill>
        <p:spPr>
          <a:xfrm>
            <a:off x="6096000" y="2341373"/>
            <a:ext cx="5753116" cy="3435957"/>
          </a:xfrm>
        </p:spPr>
      </p:pic>
      <p:sp>
        <p:nvSpPr>
          <p:cNvPr id="3" name="Content Placeholder 2">
            <a:extLst>
              <a:ext uri="{FF2B5EF4-FFF2-40B4-BE49-F238E27FC236}">
                <a16:creationId xmlns:a16="http://schemas.microsoft.com/office/drawing/2014/main" id="{551D16ED-5A43-DA8C-D5E3-0D92A6F2CE8B}"/>
              </a:ext>
            </a:extLst>
          </p:cNvPr>
          <p:cNvSpPr>
            <a:spLocks noGrp="1"/>
          </p:cNvSpPr>
          <p:nvPr>
            <p:ph sz="half" idx="2"/>
          </p:nvPr>
        </p:nvSpPr>
        <p:spPr>
          <a:xfrm>
            <a:off x="838200" y="1883683"/>
            <a:ext cx="5181600" cy="4351338"/>
          </a:xfrm>
        </p:spPr>
        <p:txBody>
          <a:bodyPr>
            <a:normAutofit fontScale="92500" lnSpcReduction="10000"/>
          </a:bodyPr>
          <a:lstStyle/>
          <a:p>
            <a:r>
              <a:rPr lang="en-US" dirty="0"/>
              <a:t>Many copies of the genome were sequenced</a:t>
            </a:r>
          </a:p>
          <a:p>
            <a:r>
              <a:rPr lang="en-US" dirty="0"/>
              <a:t>Different copies of the genome break/fragment in different places</a:t>
            </a:r>
          </a:p>
          <a:p>
            <a:r>
              <a:rPr lang="en-US" dirty="0"/>
              <a:t>Some reads will overlap</a:t>
            </a:r>
          </a:p>
          <a:p>
            <a:r>
              <a:rPr lang="en-US" dirty="0"/>
              <a:t>Computationally identify overlapping regions from each sequencing read</a:t>
            </a:r>
          </a:p>
          <a:p>
            <a:r>
              <a:rPr lang="en-US" dirty="0"/>
              <a:t>Assemble reads to form contigs</a:t>
            </a:r>
          </a:p>
          <a:p>
            <a:r>
              <a:rPr lang="en-US" dirty="0"/>
              <a:t>Ideally, one contig for the chloroplast/plastid genome</a:t>
            </a:r>
          </a:p>
        </p:txBody>
      </p:sp>
    </p:spTree>
    <p:extLst>
      <p:ext uri="{BB962C8B-B14F-4D97-AF65-F5344CB8AC3E}">
        <p14:creationId xmlns:p14="http://schemas.microsoft.com/office/powerpoint/2010/main" val="498358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353A9-4AEA-A641-AC24-8944FD4F57D1}"/>
              </a:ext>
            </a:extLst>
          </p:cNvPr>
          <p:cNvSpPr>
            <a:spLocks noGrp="1"/>
          </p:cNvSpPr>
          <p:nvPr>
            <p:ph type="title"/>
          </p:nvPr>
        </p:nvSpPr>
        <p:spPr/>
        <p:txBody>
          <a:bodyPr>
            <a:normAutofit/>
          </a:bodyPr>
          <a:lstStyle/>
          <a:p>
            <a:r>
              <a:rPr lang="en-US" sz="3600" dirty="0"/>
              <a:t>Genome sequencing: assembly</a:t>
            </a:r>
          </a:p>
        </p:txBody>
      </p:sp>
      <p:pic>
        <p:nvPicPr>
          <p:cNvPr id="5" name="Content Placeholder 4">
            <a:extLst>
              <a:ext uri="{FF2B5EF4-FFF2-40B4-BE49-F238E27FC236}">
                <a16:creationId xmlns:a16="http://schemas.microsoft.com/office/drawing/2014/main" id="{9AED21C0-683E-614A-9ADD-658361C7CF34}"/>
              </a:ext>
            </a:extLst>
          </p:cNvPr>
          <p:cNvPicPr>
            <a:picLocks noGrp="1" noChangeAspect="1"/>
          </p:cNvPicPr>
          <p:nvPr>
            <p:ph idx="1"/>
          </p:nvPr>
        </p:nvPicPr>
        <p:blipFill>
          <a:blip r:embed="rId3"/>
          <a:stretch>
            <a:fillRect/>
          </a:stretch>
        </p:blipFill>
        <p:spPr>
          <a:xfrm>
            <a:off x="1375397" y="1825625"/>
            <a:ext cx="9441205" cy="4351338"/>
          </a:xfrm>
        </p:spPr>
      </p:pic>
      <p:sp>
        <p:nvSpPr>
          <p:cNvPr id="6" name="Rectangle 5">
            <a:extLst>
              <a:ext uri="{FF2B5EF4-FFF2-40B4-BE49-F238E27FC236}">
                <a16:creationId xmlns:a16="http://schemas.microsoft.com/office/drawing/2014/main" id="{AE857EF3-C2F1-4B41-9D53-3BC8CD5A638B}"/>
              </a:ext>
            </a:extLst>
          </p:cNvPr>
          <p:cNvSpPr/>
          <p:nvPr/>
        </p:nvSpPr>
        <p:spPr>
          <a:xfrm>
            <a:off x="4957590" y="2842352"/>
            <a:ext cx="1674564" cy="286438"/>
          </a:xfrm>
          <a:prstGeom prst="rect">
            <a:avLst/>
          </a:prstGeom>
          <a:solidFill>
            <a:schemeClr val="accent1">
              <a:alpha val="3018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107664-42BC-A844-B704-39882A77EFDD}"/>
              </a:ext>
            </a:extLst>
          </p:cNvPr>
          <p:cNvSpPr/>
          <p:nvPr/>
        </p:nvSpPr>
        <p:spPr>
          <a:xfrm>
            <a:off x="6498115" y="3585992"/>
            <a:ext cx="1674564" cy="286438"/>
          </a:xfrm>
          <a:prstGeom prst="rect">
            <a:avLst/>
          </a:prstGeom>
          <a:solidFill>
            <a:schemeClr val="accent1">
              <a:alpha val="3018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067A59-B611-A649-A094-B3F686BD3DA5}"/>
              </a:ext>
            </a:extLst>
          </p:cNvPr>
          <p:cNvSpPr/>
          <p:nvPr/>
        </p:nvSpPr>
        <p:spPr>
          <a:xfrm>
            <a:off x="8964057" y="3142562"/>
            <a:ext cx="1674564" cy="286438"/>
          </a:xfrm>
          <a:prstGeom prst="rect">
            <a:avLst/>
          </a:prstGeom>
          <a:solidFill>
            <a:schemeClr val="accent1">
              <a:alpha val="3018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27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DECF-CC5E-3F4F-9805-AABDDB7D0CE7}"/>
              </a:ext>
            </a:extLst>
          </p:cNvPr>
          <p:cNvSpPr>
            <a:spLocks noGrp="1"/>
          </p:cNvSpPr>
          <p:nvPr>
            <p:ph type="title"/>
          </p:nvPr>
        </p:nvSpPr>
        <p:spPr/>
        <p:txBody>
          <a:bodyPr>
            <a:normAutofit/>
          </a:bodyPr>
          <a:lstStyle/>
          <a:p>
            <a:r>
              <a:rPr lang="en-US" sz="3600" dirty="0"/>
              <a:t>Genome sequencing: assembly</a:t>
            </a:r>
          </a:p>
        </p:txBody>
      </p:sp>
      <p:pic>
        <p:nvPicPr>
          <p:cNvPr id="5" name="Content Placeholder 4">
            <a:extLst>
              <a:ext uri="{FF2B5EF4-FFF2-40B4-BE49-F238E27FC236}">
                <a16:creationId xmlns:a16="http://schemas.microsoft.com/office/drawing/2014/main" id="{FB77D7B9-AB80-6145-AC61-5D103AEADAC8}"/>
              </a:ext>
            </a:extLst>
          </p:cNvPr>
          <p:cNvPicPr>
            <a:picLocks noGrp="1" noChangeAspect="1"/>
          </p:cNvPicPr>
          <p:nvPr>
            <p:ph idx="1"/>
          </p:nvPr>
        </p:nvPicPr>
        <p:blipFill>
          <a:blip r:embed="rId3"/>
          <a:stretch>
            <a:fillRect/>
          </a:stretch>
        </p:blipFill>
        <p:spPr>
          <a:xfrm>
            <a:off x="1375397" y="1825625"/>
            <a:ext cx="9441205" cy="4351338"/>
          </a:xfrm>
        </p:spPr>
      </p:pic>
    </p:spTree>
    <p:extLst>
      <p:ext uri="{BB962C8B-B14F-4D97-AF65-F5344CB8AC3E}">
        <p14:creationId xmlns:p14="http://schemas.microsoft.com/office/powerpoint/2010/main" val="1629983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9333c23-cac7-42f4-9989-5cee3d4a79c0}" enabled="0" method="" siteId="{e9333c23-cac7-42f4-9989-5cee3d4a79c0}" removed="1"/>
</clbl:labelList>
</file>

<file path=docProps/app.xml><?xml version="1.0" encoding="utf-8"?>
<Properties xmlns="http://schemas.openxmlformats.org/officeDocument/2006/extended-properties" xmlns:vt="http://schemas.openxmlformats.org/officeDocument/2006/docPropsVTypes">
  <TotalTime>753</TotalTime>
  <Words>2851</Words>
  <Application>Microsoft Macintosh PowerPoint</Application>
  <PresentationFormat>Widescreen</PresentationFormat>
  <Paragraphs>127</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Wingdings</vt:lpstr>
      <vt:lpstr>Office Theme</vt:lpstr>
      <vt:lpstr>Genetic Incompatibility Lab</vt:lpstr>
      <vt:lpstr>PowerPoint Presentation</vt:lpstr>
      <vt:lpstr>PowerPoint Presentation</vt:lpstr>
      <vt:lpstr>PowerPoint Presentation</vt:lpstr>
      <vt:lpstr>Is there a relationship between extent of structural variation in the chloroplast genome in C. americana and strength of genetic incompatibility?</vt:lpstr>
      <vt:lpstr>Is there a relationship between extent of structural variation in the chloroplast genome in C. americana and strength of genetic incompatibility?</vt:lpstr>
      <vt:lpstr>Genome sequencing: assembly</vt:lpstr>
      <vt:lpstr>Genome sequencing: assembly</vt:lpstr>
      <vt:lpstr>Genome sequencing: assembly</vt:lpstr>
      <vt:lpstr>Genome sequencing: assembly</vt:lpstr>
      <vt:lpstr>Our approach – using bioinformatics to assemble the chloroplast genome</vt:lpstr>
      <vt:lpstr>Our approach – using bioinformatics to assemble the chloroplast genome</vt:lpstr>
      <vt:lpstr>Our approach – using bioinformatics to assemble the chloroplast genome</vt:lpstr>
      <vt:lpstr>Is there a relationship between extent of structural variation in the chloroplast genome in C. americana and strength of genetic incompatibility?</vt:lpstr>
      <vt:lpstr>Our approach – comparing assemblies to score structural variation</vt:lpstr>
      <vt:lpstr>Phenotyping Seedlings</vt:lpstr>
      <vt:lpstr>What relationship do you expect?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Barnard-Kubow, Karen Beth (kbb7sh)</dc:creator>
  <cp:lastModifiedBy>Barnard-Kubow, Karen Beth - barnarkb</cp:lastModifiedBy>
  <cp:revision>9</cp:revision>
  <dcterms:created xsi:type="dcterms:W3CDTF">2023-03-03T02:12:17Z</dcterms:created>
  <dcterms:modified xsi:type="dcterms:W3CDTF">2025-08-27T17:32:57Z</dcterms:modified>
</cp:coreProperties>
</file>